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64" r:id="rId2"/>
    <p:sldId id="265" r:id="rId3"/>
    <p:sldId id="257" r:id="rId4"/>
    <p:sldId id="258" r:id="rId5"/>
    <p:sldId id="259" r:id="rId6"/>
    <p:sldId id="266" r:id="rId7"/>
    <p:sldId id="267" r:id="rId8"/>
    <p:sldId id="268" r:id="rId9"/>
    <p:sldId id="269" r:id="rId10"/>
    <p:sldId id="270" r:id="rId11"/>
    <p:sldId id="261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87" d="100"/>
          <a:sy n="87" d="100"/>
        </p:scale>
        <p:origin x="18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9013-FF11-FB43-AEE1-343D513D5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ECR Sync Strategy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69386-EFF5-8B49-9D7C-777876D2A2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Git makes it easy to support multiple Remote repositories</a:t>
            </a:r>
          </a:p>
          <a:p>
            <a:r>
              <a:rPr lang="en-US" dirty="0"/>
              <a:t>In fact, Bitbucket is just a remote repository</a:t>
            </a:r>
          </a:p>
          <a:p>
            <a:r>
              <a:rPr lang="en-US" dirty="0"/>
              <a:t>When a project is cloned from Bitbucket, git automatically creates a remote called “origin” that points back to where the project was cloned from</a:t>
            </a:r>
          </a:p>
          <a:p>
            <a:r>
              <a:rPr lang="en-US" dirty="0"/>
              <a:t>New remotes can be added very easily, and then code can be pushed to remotes to keep everything in sync</a:t>
            </a:r>
          </a:p>
        </p:txBody>
      </p:sp>
    </p:spTree>
    <p:extLst>
      <p:ext uri="{BB962C8B-B14F-4D97-AF65-F5344CB8AC3E}">
        <p14:creationId xmlns:p14="http://schemas.microsoft.com/office/powerpoint/2010/main" val="362818905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B153E7E-78B4-3E41-A20F-427E6CFAB261}"/>
              </a:ext>
            </a:extLst>
          </p:cNvPr>
          <p:cNvCxnSpPr>
            <a:cxnSpLocks/>
          </p:cNvCxnSpPr>
          <p:nvPr/>
        </p:nvCxnSpPr>
        <p:spPr>
          <a:xfrm>
            <a:off x="962264" y="7037163"/>
            <a:ext cx="11090035" cy="49930"/>
          </a:xfrm>
          <a:prstGeom prst="line">
            <a:avLst/>
          </a:prstGeom>
          <a:noFill/>
          <a:ln w="25400" cap="flat">
            <a:solidFill>
              <a:schemeClr val="accent1">
                <a:lumMod val="60000"/>
                <a:lumOff val="40000"/>
              </a:schemeClr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3" name="Tie into EC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8937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Fork or Clone</a:t>
            </a:r>
            <a:endParaRPr dirty="0"/>
          </a:p>
        </p:txBody>
      </p:sp>
      <p:sp>
        <p:nvSpPr>
          <p:cNvPr id="204" name="master"/>
          <p:cNvSpPr txBox="1"/>
          <p:nvPr/>
        </p:nvSpPr>
        <p:spPr>
          <a:xfrm>
            <a:off x="643520" y="4992368"/>
            <a:ext cx="1004469" cy="436397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dirty="0"/>
              <a:t>master</a:t>
            </a:r>
          </a:p>
        </p:txBody>
      </p:sp>
      <p:sp>
        <p:nvSpPr>
          <p:cNvPr id="205" name="develop"/>
          <p:cNvSpPr txBox="1"/>
          <p:nvPr/>
        </p:nvSpPr>
        <p:spPr>
          <a:xfrm>
            <a:off x="1962454" y="4992368"/>
            <a:ext cx="1144449" cy="43639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develop</a:t>
            </a:r>
          </a:p>
        </p:txBody>
      </p:sp>
      <p:sp>
        <p:nvSpPr>
          <p:cNvPr id="206" name="Line"/>
          <p:cNvSpPr/>
          <p:nvPr/>
        </p:nvSpPr>
        <p:spPr>
          <a:xfrm>
            <a:off x="1091959" y="6264666"/>
            <a:ext cx="825198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7" name="Line"/>
          <p:cNvSpPr/>
          <p:nvPr/>
        </p:nvSpPr>
        <p:spPr>
          <a:xfrm>
            <a:off x="1962454" y="6759966"/>
            <a:ext cx="82519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8" name="Circle"/>
          <p:cNvSpPr/>
          <p:nvPr/>
        </p:nvSpPr>
        <p:spPr>
          <a:xfrm>
            <a:off x="1865882" y="656794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9" name="Circle"/>
          <p:cNvSpPr/>
          <p:nvPr/>
        </p:nvSpPr>
        <p:spPr>
          <a:xfrm>
            <a:off x="902079" y="6085342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0" name="Circle"/>
          <p:cNvSpPr/>
          <p:nvPr/>
        </p:nvSpPr>
        <p:spPr>
          <a:xfrm>
            <a:off x="3962779" y="6074166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1" name="Circle"/>
          <p:cNvSpPr/>
          <p:nvPr/>
        </p:nvSpPr>
        <p:spPr>
          <a:xfrm>
            <a:off x="8344279" y="6085342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2" name="Circle"/>
          <p:cNvSpPr/>
          <p:nvPr/>
        </p:nvSpPr>
        <p:spPr>
          <a:xfrm>
            <a:off x="2729482" y="656794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3" name="Circle"/>
          <p:cNvSpPr/>
          <p:nvPr/>
        </p:nvSpPr>
        <p:spPr>
          <a:xfrm>
            <a:off x="4482082" y="656794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4" name="Circle"/>
          <p:cNvSpPr/>
          <p:nvPr/>
        </p:nvSpPr>
        <p:spPr>
          <a:xfrm>
            <a:off x="6971282" y="656794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5" name="Circle"/>
          <p:cNvSpPr/>
          <p:nvPr/>
        </p:nvSpPr>
        <p:spPr>
          <a:xfrm>
            <a:off x="9460482" y="658064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16" name="Connection Line"/>
          <p:cNvCxnSpPr>
            <a:cxnSpLocks/>
            <a:stCxn id="209" idx="5"/>
            <a:endCxn id="208" idx="2"/>
          </p:cNvCxnSpPr>
          <p:nvPr/>
        </p:nvCxnSpPr>
        <p:spPr>
          <a:xfrm>
            <a:off x="1226224" y="6413148"/>
            <a:ext cx="639658" cy="346819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241" name="Connection Line"/>
          <p:cNvSpPr/>
          <p:nvPr/>
        </p:nvSpPr>
        <p:spPr>
          <a:xfrm>
            <a:off x="3113492" y="6255285"/>
            <a:ext cx="504989" cy="500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3596" y="20087"/>
                  <a:pt x="20796" y="12887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42" name="Connection Line"/>
          <p:cNvSpPr/>
          <p:nvPr/>
        </p:nvSpPr>
        <p:spPr>
          <a:xfrm>
            <a:off x="7355271" y="6268767"/>
            <a:ext cx="727129" cy="495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19" name="v0.1"/>
          <p:cNvSpPr txBox="1"/>
          <p:nvPr/>
        </p:nvSpPr>
        <p:spPr>
          <a:xfrm>
            <a:off x="842194" y="5700665"/>
            <a:ext cx="480121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v0.1</a:t>
            </a:r>
          </a:p>
        </p:txBody>
      </p:sp>
      <p:sp>
        <p:nvSpPr>
          <p:cNvPr id="220" name="v0.2"/>
          <p:cNvSpPr txBox="1"/>
          <p:nvPr/>
        </p:nvSpPr>
        <p:spPr>
          <a:xfrm>
            <a:off x="3912599" y="5700665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v0.2</a:t>
            </a:r>
          </a:p>
        </p:txBody>
      </p:sp>
      <p:sp>
        <p:nvSpPr>
          <p:cNvPr id="221" name="v1.0"/>
          <p:cNvSpPr txBox="1"/>
          <p:nvPr/>
        </p:nvSpPr>
        <p:spPr>
          <a:xfrm>
            <a:off x="8294099" y="5700665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v1.0</a:t>
            </a:r>
          </a:p>
        </p:txBody>
      </p:sp>
      <p:sp>
        <p:nvSpPr>
          <p:cNvPr id="222" name="ECR repo"/>
          <p:cNvSpPr txBox="1"/>
          <p:nvPr/>
        </p:nvSpPr>
        <p:spPr>
          <a:xfrm rot="16200000">
            <a:off x="-161279" y="6023366"/>
            <a:ext cx="1210311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rPr dirty="0"/>
              <a:t>ECR repo</a:t>
            </a:r>
          </a:p>
        </p:txBody>
      </p:sp>
      <p:sp>
        <p:nvSpPr>
          <p:cNvPr id="223" name="community"/>
          <p:cNvSpPr txBox="1"/>
          <p:nvPr/>
        </p:nvSpPr>
        <p:spPr>
          <a:xfrm>
            <a:off x="3528464" y="4976294"/>
            <a:ext cx="1547623" cy="436397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community</a:t>
            </a:r>
          </a:p>
        </p:txBody>
      </p:sp>
      <p:sp>
        <p:nvSpPr>
          <p:cNvPr id="224" name="Line"/>
          <p:cNvSpPr/>
          <p:nvPr/>
        </p:nvSpPr>
        <p:spPr>
          <a:xfrm>
            <a:off x="1962454" y="7417439"/>
            <a:ext cx="8765075" cy="35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5" name="Circle"/>
          <p:cNvSpPr/>
          <p:nvPr/>
        </p:nvSpPr>
        <p:spPr>
          <a:xfrm>
            <a:off x="1865882" y="7225415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6" name="Circle"/>
          <p:cNvSpPr/>
          <p:nvPr/>
        </p:nvSpPr>
        <p:spPr>
          <a:xfrm>
            <a:off x="3528464" y="7225415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7" name="Circle"/>
          <p:cNvSpPr/>
          <p:nvPr/>
        </p:nvSpPr>
        <p:spPr>
          <a:xfrm>
            <a:off x="5663182" y="7212715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8" name="Circle"/>
          <p:cNvSpPr/>
          <p:nvPr/>
        </p:nvSpPr>
        <p:spPr>
          <a:xfrm>
            <a:off x="7797900" y="7212715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29" name="Connection Line"/>
          <p:cNvCxnSpPr>
            <a:cxnSpLocks/>
            <a:stCxn id="208" idx="4"/>
            <a:endCxn id="225" idx="0"/>
          </p:cNvCxnSpPr>
          <p:nvPr/>
        </p:nvCxnSpPr>
        <p:spPr>
          <a:xfrm>
            <a:off x="2057907" y="6951991"/>
            <a:ext cx="0" cy="273424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230" name="The additional “community” branch ensures that the project develop and ECR develop are in sync"/>
          <p:cNvSpPr txBox="1"/>
          <p:nvPr/>
        </p:nvSpPr>
        <p:spPr>
          <a:xfrm>
            <a:off x="5855207" y="9040803"/>
            <a:ext cx="10265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endParaRPr dirty="0"/>
          </a:p>
        </p:txBody>
      </p:sp>
      <p:sp>
        <p:nvSpPr>
          <p:cNvPr id="231" name="Line"/>
          <p:cNvSpPr/>
          <p:nvPr/>
        </p:nvSpPr>
        <p:spPr>
          <a:xfrm>
            <a:off x="2929705" y="6942291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2" name="Line"/>
          <p:cNvSpPr/>
          <p:nvPr/>
        </p:nvSpPr>
        <p:spPr>
          <a:xfrm>
            <a:off x="4674106" y="6970451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3" name="Line"/>
          <p:cNvSpPr/>
          <p:nvPr/>
        </p:nvSpPr>
        <p:spPr>
          <a:xfrm>
            <a:off x="7163306" y="6951990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4" name="Line"/>
          <p:cNvSpPr/>
          <p:nvPr/>
        </p:nvSpPr>
        <p:spPr>
          <a:xfrm>
            <a:off x="9652505" y="6932910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5" name="merge"/>
          <p:cNvSpPr txBox="1"/>
          <p:nvPr/>
        </p:nvSpPr>
        <p:spPr>
          <a:xfrm>
            <a:off x="2921506" y="7035475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236" name="merge"/>
          <p:cNvSpPr txBox="1"/>
          <p:nvPr/>
        </p:nvSpPr>
        <p:spPr>
          <a:xfrm>
            <a:off x="4790299" y="7035475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merge</a:t>
            </a:r>
          </a:p>
        </p:txBody>
      </p:sp>
      <p:sp>
        <p:nvSpPr>
          <p:cNvPr id="237" name="merge"/>
          <p:cNvSpPr txBox="1"/>
          <p:nvPr/>
        </p:nvSpPr>
        <p:spPr>
          <a:xfrm>
            <a:off x="7163306" y="7046091"/>
            <a:ext cx="57157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238" name="merge"/>
          <p:cNvSpPr txBox="1"/>
          <p:nvPr/>
        </p:nvSpPr>
        <p:spPr>
          <a:xfrm>
            <a:off x="9713465" y="7035475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58" name="ECR repo">
            <a:extLst>
              <a:ext uri="{FF2B5EF4-FFF2-40B4-BE49-F238E27FC236}">
                <a16:creationId xmlns:a16="http://schemas.microsoft.com/office/drawing/2014/main" id="{24FC4A15-EC5F-B943-B933-3E36D34AB8A8}"/>
              </a:ext>
            </a:extLst>
          </p:cNvPr>
          <p:cNvSpPr txBox="1"/>
          <p:nvPr/>
        </p:nvSpPr>
        <p:spPr>
          <a:xfrm rot="16200000">
            <a:off x="-294074" y="8233093"/>
            <a:ext cx="1570943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rPr lang="en-US" dirty="0"/>
              <a:t>Many Leidos</a:t>
            </a:r>
          </a:p>
          <a:p>
            <a:r>
              <a:rPr lang="en-US" dirty="0"/>
              <a:t> Programs</a:t>
            </a:r>
          </a:p>
        </p:txBody>
      </p:sp>
      <p:sp>
        <p:nvSpPr>
          <p:cNvPr id="91" name="Line">
            <a:extLst>
              <a:ext uri="{FF2B5EF4-FFF2-40B4-BE49-F238E27FC236}">
                <a16:creationId xmlns:a16="http://schemas.microsoft.com/office/drawing/2014/main" id="{AE4FF9DC-7DF7-344F-8CA2-F38D53F58F63}"/>
              </a:ext>
            </a:extLst>
          </p:cNvPr>
          <p:cNvSpPr/>
          <p:nvPr/>
        </p:nvSpPr>
        <p:spPr>
          <a:xfrm flipV="1">
            <a:off x="2339158" y="7971684"/>
            <a:ext cx="8647181" cy="1582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3" name="Circle">
            <a:extLst>
              <a:ext uri="{FF2B5EF4-FFF2-40B4-BE49-F238E27FC236}">
                <a16:creationId xmlns:a16="http://schemas.microsoft.com/office/drawing/2014/main" id="{71DD7694-6ED7-864B-B114-777FB5A4EE86}"/>
              </a:ext>
            </a:extLst>
          </p:cNvPr>
          <p:cNvSpPr/>
          <p:nvPr/>
        </p:nvSpPr>
        <p:spPr>
          <a:xfrm>
            <a:off x="2350919" y="7779429"/>
            <a:ext cx="384049" cy="384049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4" name="Circle">
            <a:extLst>
              <a:ext uri="{FF2B5EF4-FFF2-40B4-BE49-F238E27FC236}">
                <a16:creationId xmlns:a16="http://schemas.microsoft.com/office/drawing/2014/main" id="{0AF6AE15-3D23-2D42-B470-ECFB0A677D61}"/>
              </a:ext>
            </a:extLst>
          </p:cNvPr>
          <p:cNvSpPr/>
          <p:nvPr/>
        </p:nvSpPr>
        <p:spPr>
          <a:xfrm>
            <a:off x="4482082" y="7752719"/>
            <a:ext cx="384049" cy="384049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5" name="Circle">
            <a:extLst>
              <a:ext uri="{FF2B5EF4-FFF2-40B4-BE49-F238E27FC236}">
                <a16:creationId xmlns:a16="http://schemas.microsoft.com/office/drawing/2014/main" id="{4F6422D7-BCDC-5440-9040-6F3242414E57}"/>
              </a:ext>
            </a:extLst>
          </p:cNvPr>
          <p:cNvSpPr/>
          <p:nvPr/>
        </p:nvSpPr>
        <p:spPr>
          <a:xfrm>
            <a:off x="6971282" y="7752719"/>
            <a:ext cx="384049" cy="384049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" name="Circle">
            <a:extLst>
              <a:ext uri="{FF2B5EF4-FFF2-40B4-BE49-F238E27FC236}">
                <a16:creationId xmlns:a16="http://schemas.microsoft.com/office/drawing/2014/main" id="{48175FBA-71B8-2741-8B88-A9FBFFE734E2}"/>
              </a:ext>
            </a:extLst>
          </p:cNvPr>
          <p:cNvSpPr/>
          <p:nvPr/>
        </p:nvSpPr>
        <p:spPr>
          <a:xfrm>
            <a:off x="9460482" y="7765419"/>
            <a:ext cx="384049" cy="384049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7" name="Line">
            <a:extLst>
              <a:ext uri="{FF2B5EF4-FFF2-40B4-BE49-F238E27FC236}">
                <a16:creationId xmlns:a16="http://schemas.microsoft.com/office/drawing/2014/main" id="{5370A353-F07C-3046-9AD3-FD1CCAA1F7DC}"/>
              </a:ext>
            </a:extLst>
          </p:cNvPr>
          <p:cNvSpPr/>
          <p:nvPr/>
        </p:nvSpPr>
        <p:spPr>
          <a:xfrm>
            <a:off x="2729482" y="8593639"/>
            <a:ext cx="8427988" cy="2703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9" name="Circle">
            <a:extLst>
              <a:ext uri="{FF2B5EF4-FFF2-40B4-BE49-F238E27FC236}">
                <a16:creationId xmlns:a16="http://schemas.microsoft.com/office/drawing/2014/main" id="{A785CDD6-00FA-D444-9556-5EB1F6274112}"/>
              </a:ext>
            </a:extLst>
          </p:cNvPr>
          <p:cNvSpPr/>
          <p:nvPr/>
        </p:nvSpPr>
        <p:spPr>
          <a:xfrm>
            <a:off x="3528464" y="8410192"/>
            <a:ext cx="384049" cy="38404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0" name="Circle">
            <a:extLst>
              <a:ext uri="{FF2B5EF4-FFF2-40B4-BE49-F238E27FC236}">
                <a16:creationId xmlns:a16="http://schemas.microsoft.com/office/drawing/2014/main" id="{ED45EA7E-A4C7-5F44-B0C6-803F08928828}"/>
              </a:ext>
            </a:extLst>
          </p:cNvPr>
          <p:cNvSpPr/>
          <p:nvPr/>
        </p:nvSpPr>
        <p:spPr>
          <a:xfrm>
            <a:off x="5663182" y="8397492"/>
            <a:ext cx="384049" cy="38404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" name="Circle">
            <a:extLst>
              <a:ext uri="{FF2B5EF4-FFF2-40B4-BE49-F238E27FC236}">
                <a16:creationId xmlns:a16="http://schemas.microsoft.com/office/drawing/2014/main" id="{A1BAD4B6-8AF9-2542-88C6-DFA5FD9A5108}"/>
              </a:ext>
            </a:extLst>
          </p:cNvPr>
          <p:cNvSpPr/>
          <p:nvPr/>
        </p:nvSpPr>
        <p:spPr>
          <a:xfrm>
            <a:off x="7797900" y="8397492"/>
            <a:ext cx="384049" cy="38404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" name="Line">
            <a:extLst>
              <a:ext uri="{FF2B5EF4-FFF2-40B4-BE49-F238E27FC236}">
                <a16:creationId xmlns:a16="http://schemas.microsoft.com/office/drawing/2014/main" id="{66385D36-48A0-744D-B072-DF69E31E0901}"/>
              </a:ext>
            </a:extLst>
          </p:cNvPr>
          <p:cNvSpPr/>
          <p:nvPr/>
        </p:nvSpPr>
        <p:spPr>
          <a:xfrm>
            <a:off x="4674106" y="8155228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" name="Line">
            <a:extLst>
              <a:ext uri="{FF2B5EF4-FFF2-40B4-BE49-F238E27FC236}">
                <a16:creationId xmlns:a16="http://schemas.microsoft.com/office/drawing/2014/main" id="{B8D9D6D0-A04A-424C-8F76-B7372A68A173}"/>
              </a:ext>
            </a:extLst>
          </p:cNvPr>
          <p:cNvSpPr/>
          <p:nvPr/>
        </p:nvSpPr>
        <p:spPr>
          <a:xfrm>
            <a:off x="7163306" y="8136767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" name="Line">
            <a:extLst>
              <a:ext uri="{FF2B5EF4-FFF2-40B4-BE49-F238E27FC236}">
                <a16:creationId xmlns:a16="http://schemas.microsoft.com/office/drawing/2014/main" id="{C78F0F37-16BC-F04A-A53B-A191A395E1AE}"/>
              </a:ext>
            </a:extLst>
          </p:cNvPr>
          <p:cNvSpPr/>
          <p:nvPr/>
        </p:nvSpPr>
        <p:spPr>
          <a:xfrm>
            <a:off x="9652505" y="8117687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" name="merge">
            <a:extLst>
              <a:ext uri="{FF2B5EF4-FFF2-40B4-BE49-F238E27FC236}">
                <a16:creationId xmlns:a16="http://schemas.microsoft.com/office/drawing/2014/main" id="{FC345E44-8E2F-4346-A640-2D2FFD6E0DCE}"/>
              </a:ext>
            </a:extLst>
          </p:cNvPr>
          <p:cNvSpPr txBox="1"/>
          <p:nvPr/>
        </p:nvSpPr>
        <p:spPr>
          <a:xfrm>
            <a:off x="1585748" y="7652725"/>
            <a:ext cx="75341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Fork </a:t>
            </a:r>
          </a:p>
          <a:p>
            <a:r>
              <a:rPr lang="en-US" dirty="0"/>
              <a:t>/ Clone</a:t>
            </a:r>
            <a:endParaRPr dirty="0"/>
          </a:p>
        </p:txBody>
      </p:sp>
      <p:sp>
        <p:nvSpPr>
          <p:cNvPr id="108" name="merge">
            <a:extLst>
              <a:ext uri="{FF2B5EF4-FFF2-40B4-BE49-F238E27FC236}">
                <a16:creationId xmlns:a16="http://schemas.microsoft.com/office/drawing/2014/main" id="{427375A2-1EA6-8F4C-B4DE-72B2355EDC04}"/>
              </a:ext>
            </a:extLst>
          </p:cNvPr>
          <p:cNvSpPr txBox="1"/>
          <p:nvPr/>
        </p:nvSpPr>
        <p:spPr>
          <a:xfrm>
            <a:off x="4790299" y="8220252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109" name="merge">
            <a:extLst>
              <a:ext uri="{FF2B5EF4-FFF2-40B4-BE49-F238E27FC236}">
                <a16:creationId xmlns:a16="http://schemas.microsoft.com/office/drawing/2014/main" id="{81482A66-C1B5-3C40-A66B-9F3A3F1B9E6C}"/>
              </a:ext>
            </a:extLst>
          </p:cNvPr>
          <p:cNvSpPr txBox="1"/>
          <p:nvPr/>
        </p:nvSpPr>
        <p:spPr>
          <a:xfrm>
            <a:off x="7163306" y="8230868"/>
            <a:ext cx="57157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110" name="merge">
            <a:extLst>
              <a:ext uri="{FF2B5EF4-FFF2-40B4-BE49-F238E27FC236}">
                <a16:creationId xmlns:a16="http://schemas.microsoft.com/office/drawing/2014/main" id="{1FD01263-31F3-1A4D-89AF-3E710ABA7980}"/>
              </a:ext>
            </a:extLst>
          </p:cNvPr>
          <p:cNvSpPr txBox="1"/>
          <p:nvPr/>
        </p:nvSpPr>
        <p:spPr>
          <a:xfrm>
            <a:off x="9713465" y="8220252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cxnSp>
        <p:nvCxnSpPr>
          <p:cNvPr id="87" name="Connection Line">
            <a:extLst>
              <a:ext uri="{FF2B5EF4-FFF2-40B4-BE49-F238E27FC236}">
                <a16:creationId xmlns:a16="http://schemas.microsoft.com/office/drawing/2014/main" id="{9D5751EB-EB53-9D44-95C4-0C6A491218F2}"/>
              </a:ext>
            </a:extLst>
          </p:cNvPr>
          <p:cNvCxnSpPr>
            <a:cxnSpLocks/>
            <a:stCxn id="225" idx="5"/>
            <a:endCxn id="93" idx="1"/>
          </p:cNvCxnSpPr>
          <p:nvPr/>
        </p:nvCxnSpPr>
        <p:spPr>
          <a:xfrm>
            <a:off x="2193688" y="7553221"/>
            <a:ext cx="213474" cy="28245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92" name="community">
            <a:extLst>
              <a:ext uri="{FF2B5EF4-FFF2-40B4-BE49-F238E27FC236}">
                <a16:creationId xmlns:a16="http://schemas.microsoft.com/office/drawing/2014/main" id="{860654CF-FBB9-5140-AACE-748751A238B5}"/>
              </a:ext>
            </a:extLst>
          </p:cNvPr>
          <p:cNvSpPr txBox="1"/>
          <p:nvPr/>
        </p:nvSpPr>
        <p:spPr>
          <a:xfrm>
            <a:off x="5412313" y="4980520"/>
            <a:ext cx="2109552" cy="441146"/>
          </a:xfrm>
          <a:prstGeom prst="rect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38000">
                <a:schemeClr val="accent4">
                  <a:lumMod val="60000"/>
                  <a:lumOff val="40000"/>
                </a:schemeClr>
              </a:gs>
              <a:gs pos="7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0" scaled="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project specific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8" name="Line">
            <a:extLst>
              <a:ext uri="{FF2B5EF4-FFF2-40B4-BE49-F238E27FC236}">
                <a16:creationId xmlns:a16="http://schemas.microsoft.com/office/drawing/2014/main" id="{8AA6B784-FF75-4440-8C23-50494D2D30ED}"/>
              </a:ext>
            </a:extLst>
          </p:cNvPr>
          <p:cNvSpPr/>
          <p:nvPr/>
        </p:nvSpPr>
        <p:spPr>
          <a:xfrm flipH="1">
            <a:off x="5839153" y="7597073"/>
            <a:ext cx="0" cy="36241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" name="merge">
            <a:extLst>
              <a:ext uri="{FF2B5EF4-FFF2-40B4-BE49-F238E27FC236}">
                <a16:creationId xmlns:a16="http://schemas.microsoft.com/office/drawing/2014/main" id="{05236EB0-F619-8D4C-86ED-FF8B8ABA5329}"/>
              </a:ext>
            </a:extLst>
          </p:cNvPr>
          <p:cNvSpPr txBox="1"/>
          <p:nvPr/>
        </p:nvSpPr>
        <p:spPr>
          <a:xfrm>
            <a:off x="5899500" y="7660144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merge</a:t>
            </a:r>
          </a:p>
        </p:txBody>
      </p:sp>
      <p:sp>
        <p:nvSpPr>
          <p:cNvPr id="121" name="Line">
            <a:extLst>
              <a:ext uri="{FF2B5EF4-FFF2-40B4-BE49-F238E27FC236}">
                <a16:creationId xmlns:a16="http://schemas.microsoft.com/office/drawing/2014/main" id="{D3050729-E32A-D74F-B17A-77B396807CEC}"/>
              </a:ext>
            </a:extLst>
          </p:cNvPr>
          <p:cNvSpPr/>
          <p:nvPr/>
        </p:nvSpPr>
        <p:spPr>
          <a:xfrm flipH="1">
            <a:off x="7997326" y="7616741"/>
            <a:ext cx="0" cy="36241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merge">
            <a:extLst>
              <a:ext uri="{FF2B5EF4-FFF2-40B4-BE49-F238E27FC236}">
                <a16:creationId xmlns:a16="http://schemas.microsoft.com/office/drawing/2014/main" id="{643E54AD-3AA7-BD40-A9A0-4FCD0173407B}"/>
              </a:ext>
            </a:extLst>
          </p:cNvPr>
          <p:cNvSpPr txBox="1"/>
          <p:nvPr/>
        </p:nvSpPr>
        <p:spPr>
          <a:xfrm>
            <a:off x="8057673" y="7679812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merge</a:t>
            </a:r>
          </a:p>
        </p:txBody>
      </p:sp>
      <p:sp>
        <p:nvSpPr>
          <p:cNvPr id="123" name="Connection Line">
            <a:extLst>
              <a:ext uri="{FF2B5EF4-FFF2-40B4-BE49-F238E27FC236}">
                <a16:creationId xmlns:a16="http://schemas.microsoft.com/office/drawing/2014/main" id="{61EAF3EF-54C6-0B4E-A75F-4AABE1A7587C}"/>
              </a:ext>
            </a:extLst>
          </p:cNvPr>
          <p:cNvSpPr/>
          <p:nvPr/>
        </p:nvSpPr>
        <p:spPr>
          <a:xfrm>
            <a:off x="8197970" y="7981617"/>
            <a:ext cx="658052" cy="639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24" name="merge">
            <a:extLst>
              <a:ext uri="{FF2B5EF4-FFF2-40B4-BE49-F238E27FC236}">
                <a16:creationId xmlns:a16="http://schemas.microsoft.com/office/drawing/2014/main" id="{DE85D267-EA86-BA4F-AAF6-6594210923F6}"/>
              </a:ext>
            </a:extLst>
          </p:cNvPr>
          <p:cNvSpPr txBox="1"/>
          <p:nvPr/>
        </p:nvSpPr>
        <p:spPr>
          <a:xfrm>
            <a:off x="8748772" y="8312488"/>
            <a:ext cx="288541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PR</a:t>
            </a:r>
            <a:endParaRPr dirty="0"/>
          </a:p>
        </p:txBody>
      </p:sp>
      <p:sp>
        <p:nvSpPr>
          <p:cNvPr id="125" name="Connection Line">
            <a:extLst>
              <a:ext uri="{FF2B5EF4-FFF2-40B4-BE49-F238E27FC236}">
                <a16:creationId xmlns:a16="http://schemas.microsoft.com/office/drawing/2014/main" id="{6100E26A-8618-2640-B12E-7E370295C1A5}"/>
              </a:ext>
            </a:extLst>
          </p:cNvPr>
          <p:cNvSpPr/>
          <p:nvPr/>
        </p:nvSpPr>
        <p:spPr>
          <a:xfrm>
            <a:off x="9826473" y="7433131"/>
            <a:ext cx="658052" cy="513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26" name="merge">
            <a:extLst>
              <a:ext uri="{FF2B5EF4-FFF2-40B4-BE49-F238E27FC236}">
                <a16:creationId xmlns:a16="http://schemas.microsoft.com/office/drawing/2014/main" id="{9662191E-4186-854D-8449-BF94C5EB1B6D}"/>
              </a:ext>
            </a:extLst>
          </p:cNvPr>
          <p:cNvSpPr txBox="1"/>
          <p:nvPr/>
        </p:nvSpPr>
        <p:spPr>
          <a:xfrm>
            <a:off x="10377275" y="7638704"/>
            <a:ext cx="288541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PR</a:t>
            </a:r>
            <a:endParaRPr dirty="0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F58BC284-DE63-794F-9333-838F168635DB}"/>
              </a:ext>
            </a:extLst>
          </p:cNvPr>
          <p:cNvSpPr txBox="1">
            <a:spLocks/>
          </p:cNvSpPr>
          <p:nvPr/>
        </p:nvSpPr>
        <p:spPr>
          <a:xfrm>
            <a:off x="952500" y="1839235"/>
            <a:ext cx="11099800" cy="276571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44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hangingPunct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Use cases</a:t>
            </a:r>
          </a:p>
          <a:p>
            <a:pPr lvl="1" hangingPunct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Projects want to adopt code from ECR into their own projects</a:t>
            </a:r>
          </a:p>
          <a:p>
            <a:pPr lvl="1" hangingPunct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This is the ”GitHub” model </a:t>
            </a:r>
          </a:p>
          <a:p>
            <a:pPr lvl="2" hangingPunct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Adopt the code and maintain it</a:t>
            </a:r>
          </a:p>
          <a:p>
            <a:pPr lvl="2" hangingPunct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Offer fixes and enhancements back to the community</a:t>
            </a:r>
          </a:p>
          <a:p>
            <a:pPr lvl="1" hangingPunct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Forking is cloning – but it results in a private copy in Bitbucket</a:t>
            </a:r>
          </a:p>
          <a:p>
            <a:pPr lvl="2" hangingPunct="1">
              <a:lnSpc>
                <a:spcPct val="120000"/>
              </a:lnSpc>
              <a:spcBef>
                <a:spcPts val="120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3577171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ome Detai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Things to keep in mind</a:t>
            </a:r>
            <a:endParaRPr dirty="0"/>
          </a:p>
        </p:txBody>
      </p:sp>
      <p:sp>
        <p:nvSpPr>
          <p:cNvPr id="309" name="The project team has permissions to update the corresponding ECR Repo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908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53364" indent="-253364" defTabSz="332993">
              <a:spcBef>
                <a:spcPts val="1800"/>
              </a:spcBef>
              <a:defRPr sz="1824"/>
            </a:pPr>
            <a:r>
              <a:rPr lang="en-US" dirty="0"/>
              <a:t>The ECR repository and the Original repository are physically separate, but share the same commit history</a:t>
            </a:r>
          </a:p>
          <a:p>
            <a:pPr marL="697864" lvl="1" indent="-253364" defTabSz="332993">
              <a:spcBef>
                <a:spcPts val="1800"/>
              </a:spcBef>
              <a:defRPr sz="1824"/>
            </a:pPr>
            <a:r>
              <a:rPr lang="en-US" dirty="0"/>
              <a:t>If the repos do not share the same commit histories, then they can use “git patch” to keep things synchronized.</a:t>
            </a:r>
          </a:p>
          <a:p>
            <a:pPr marL="253364" indent="-253364" defTabSz="332993">
              <a:spcBef>
                <a:spcPts val="1800"/>
              </a:spcBef>
              <a:defRPr sz="1824"/>
            </a:pPr>
            <a:r>
              <a:rPr dirty="0"/>
              <a:t>The project team has permissions to update the corresponding ECR Repo</a:t>
            </a:r>
          </a:p>
          <a:p>
            <a:pPr marL="253364" indent="-253364" defTabSz="332993">
              <a:spcBef>
                <a:spcPts val="1800"/>
              </a:spcBef>
              <a:defRPr sz="1824"/>
            </a:pPr>
            <a:r>
              <a:rPr dirty="0"/>
              <a:t>The </a:t>
            </a:r>
            <a:r>
              <a:rPr lang="en-US" dirty="0"/>
              <a:t>”Community” </a:t>
            </a:r>
            <a:r>
              <a:rPr dirty="0"/>
              <a:t>cannot update the </a:t>
            </a:r>
            <a:r>
              <a:rPr lang="en-US" dirty="0"/>
              <a:t>original </a:t>
            </a:r>
            <a:r>
              <a:rPr dirty="0"/>
              <a:t>Project Repo</a:t>
            </a:r>
            <a:r>
              <a:rPr lang="en-US" dirty="0"/>
              <a:t> – this is safe and protected.</a:t>
            </a:r>
            <a:endParaRPr dirty="0"/>
          </a:p>
          <a:p>
            <a:pPr marL="253364" indent="-253364" defTabSz="332993">
              <a:spcBef>
                <a:spcPts val="1800"/>
              </a:spcBef>
              <a:defRPr sz="1824"/>
            </a:pPr>
            <a:r>
              <a:rPr dirty="0"/>
              <a:t>The community branch is moderated either by the original project team, or by a community owner(s)</a:t>
            </a:r>
          </a:p>
          <a:p>
            <a:pPr marL="253364" indent="-253364" defTabSz="332993">
              <a:spcBef>
                <a:spcPts val="1800"/>
              </a:spcBef>
              <a:defRPr sz="1824"/>
            </a:pPr>
            <a:r>
              <a:rPr dirty="0"/>
              <a:t>The Community develop/master branch </a:t>
            </a:r>
            <a:r>
              <a:rPr lang="en-US" dirty="0"/>
              <a:t>should</a:t>
            </a:r>
            <a:r>
              <a:rPr dirty="0"/>
              <a:t> always </a:t>
            </a:r>
            <a:r>
              <a:rPr lang="en-US" dirty="0"/>
              <a:t>be </a:t>
            </a:r>
            <a:r>
              <a:rPr dirty="0"/>
              <a:t>a reflection of the original project branches</a:t>
            </a:r>
          </a:p>
          <a:p>
            <a:pPr marL="253364" indent="-253364" defTabSz="332993">
              <a:spcBef>
                <a:spcPts val="1800"/>
              </a:spcBef>
              <a:defRPr sz="1824"/>
            </a:pPr>
            <a:r>
              <a:rPr dirty="0"/>
              <a:t>The Community branch is allowed to diverge from the original project code</a:t>
            </a:r>
            <a:r>
              <a:rPr lang="en-US" dirty="0"/>
              <a:t> by using a GitFlow model on the community branch</a:t>
            </a:r>
            <a:endParaRPr dirty="0"/>
          </a:p>
          <a:p>
            <a:pPr marL="253364" indent="-253364" defTabSz="332993">
              <a:spcBef>
                <a:spcPts val="1800"/>
              </a:spcBef>
              <a:defRPr sz="1824"/>
            </a:pPr>
            <a:r>
              <a:rPr dirty="0"/>
              <a:t>The “community branch should be the default branch on the ECR</a:t>
            </a:r>
          </a:p>
          <a:p>
            <a:pPr marL="253364" indent="-253364" defTabSz="332993">
              <a:spcBef>
                <a:spcPts val="1800"/>
              </a:spcBef>
              <a:defRPr sz="1824"/>
            </a:pPr>
            <a:r>
              <a:rPr dirty="0"/>
              <a:t>All PRs (both project and ECR based), </a:t>
            </a:r>
            <a:r>
              <a:rPr lang="en-US" dirty="0"/>
              <a:t>should </a:t>
            </a:r>
            <a:r>
              <a:rPr dirty="0"/>
              <a:t>go through appropriate peer review</a:t>
            </a:r>
            <a:r>
              <a:rPr lang="en-US" dirty="0"/>
              <a:t> prior to merging</a:t>
            </a:r>
          </a:p>
          <a:p>
            <a:pPr marL="253364" indent="-253364" defTabSz="332993">
              <a:spcBef>
                <a:spcPts val="1800"/>
              </a:spcBef>
              <a:defRPr sz="1824"/>
            </a:pPr>
            <a:r>
              <a:rPr lang="en-US" dirty="0"/>
              <a:t>Forking requires that you have a Bitbucket account, with permission to create a repository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9013-FF11-FB43-AEE1-343D513D5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GitFlow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69386-EFF5-8B49-9D7C-777876D2A2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GitFlow is a branching strategy created by Vincent Driessen</a:t>
            </a:r>
          </a:p>
          <a:p>
            <a:r>
              <a:rPr lang="en-US" dirty="0"/>
              <a:t>Some of the ideas of GitFlow are very basic to how Git works</a:t>
            </a:r>
          </a:p>
          <a:p>
            <a:r>
              <a:rPr lang="en-US" dirty="0"/>
              <a:t>Most of the ideas are about creating parallel development and making sure that changes are isolated from finished work – until they are ready to be merged</a:t>
            </a:r>
          </a:p>
          <a:p>
            <a:r>
              <a:rPr lang="en-US" dirty="0"/>
              <a:t>The ECR makes use of some of the basic ideas, and only requires the addition of a single extra branch which can live in the ECR Remote, or in all your remotes</a:t>
            </a:r>
          </a:p>
        </p:txBody>
      </p:sp>
    </p:spTree>
    <p:extLst>
      <p:ext uri="{BB962C8B-B14F-4D97-AF65-F5344CB8AC3E}">
        <p14:creationId xmlns:p14="http://schemas.microsoft.com/office/powerpoint/2010/main" val="335622281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Based on Gitflo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Simple </a:t>
            </a:r>
            <a:r>
              <a:rPr dirty="0"/>
              <a:t>Git</a:t>
            </a:r>
            <a:r>
              <a:rPr lang="en-US" dirty="0"/>
              <a:t>F</a:t>
            </a:r>
            <a:r>
              <a:rPr dirty="0"/>
              <a:t>low</a:t>
            </a:r>
          </a:p>
        </p:txBody>
      </p:sp>
      <p:sp>
        <p:nvSpPr>
          <p:cNvPr id="123" name="Always have two base branches, master and develop"/>
          <p:cNvSpPr txBox="1"/>
          <p:nvPr/>
        </p:nvSpPr>
        <p:spPr>
          <a:xfrm>
            <a:off x="443429" y="3136983"/>
            <a:ext cx="10376238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rPr lang="en-US" dirty="0"/>
              <a:t>Do work on a branch, other than master, and only move code to master after Peer Review</a:t>
            </a:r>
            <a:endParaRPr dirty="0"/>
          </a:p>
        </p:txBody>
      </p:sp>
      <p:sp>
        <p:nvSpPr>
          <p:cNvPr id="124" name="master"/>
          <p:cNvSpPr txBox="1"/>
          <p:nvPr/>
        </p:nvSpPr>
        <p:spPr>
          <a:xfrm>
            <a:off x="504061" y="3795002"/>
            <a:ext cx="1004469" cy="436396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master</a:t>
            </a:r>
          </a:p>
        </p:txBody>
      </p:sp>
      <p:sp>
        <p:nvSpPr>
          <p:cNvPr id="125" name="develop"/>
          <p:cNvSpPr txBox="1"/>
          <p:nvPr/>
        </p:nvSpPr>
        <p:spPr>
          <a:xfrm>
            <a:off x="2110471" y="3795002"/>
            <a:ext cx="1144449" cy="43639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develop</a:t>
            </a:r>
          </a:p>
        </p:txBody>
      </p:sp>
      <p:sp>
        <p:nvSpPr>
          <p:cNvPr id="126" name="Line"/>
          <p:cNvSpPr/>
          <p:nvPr/>
        </p:nvSpPr>
        <p:spPr>
          <a:xfrm>
            <a:off x="952500" y="5067299"/>
            <a:ext cx="825198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" name="Line"/>
          <p:cNvSpPr/>
          <p:nvPr/>
        </p:nvSpPr>
        <p:spPr>
          <a:xfrm>
            <a:off x="1822995" y="5562600"/>
            <a:ext cx="82519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" name="Circle"/>
          <p:cNvSpPr/>
          <p:nvPr/>
        </p:nvSpPr>
        <p:spPr>
          <a:xfrm>
            <a:off x="1726423" y="53705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" name="Circle"/>
          <p:cNvSpPr/>
          <p:nvPr/>
        </p:nvSpPr>
        <p:spPr>
          <a:xfrm>
            <a:off x="762620" y="4887975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" name="Circle"/>
          <p:cNvSpPr/>
          <p:nvPr/>
        </p:nvSpPr>
        <p:spPr>
          <a:xfrm>
            <a:off x="3823320" y="4876800"/>
            <a:ext cx="379760" cy="384048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1" name="Circle"/>
          <p:cNvSpPr/>
          <p:nvPr/>
        </p:nvSpPr>
        <p:spPr>
          <a:xfrm>
            <a:off x="8204820" y="4887976"/>
            <a:ext cx="379760" cy="384048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2" name="Circle"/>
          <p:cNvSpPr/>
          <p:nvPr/>
        </p:nvSpPr>
        <p:spPr>
          <a:xfrm>
            <a:off x="2590023" y="53705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3" name="Circle"/>
          <p:cNvSpPr/>
          <p:nvPr/>
        </p:nvSpPr>
        <p:spPr>
          <a:xfrm>
            <a:off x="4342623" y="53705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4" name="Circle"/>
          <p:cNvSpPr/>
          <p:nvPr/>
        </p:nvSpPr>
        <p:spPr>
          <a:xfrm>
            <a:off x="6831823" y="53705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5" name="Circle"/>
          <p:cNvSpPr/>
          <p:nvPr/>
        </p:nvSpPr>
        <p:spPr>
          <a:xfrm>
            <a:off x="9321023" y="53832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136" name="Connection Line"/>
          <p:cNvCxnSpPr>
            <a:cxnSpLocks/>
            <a:stCxn id="129" idx="5"/>
            <a:endCxn id="128" idx="2"/>
          </p:cNvCxnSpPr>
          <p:nvPr/>
        </p:nvCxnSpPr>
        <p:spPr>
          <a:xfrm>
            <a:off x="1086765" y="5215781"/>
            <a:ext cx="639658" cy="346820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143" name="Connection Line"/>
          <p:cNvSpPr/>
          <p:nvPr/>
        </p:nvSpPr>
        <p:spPr>
          <a:xfrm>
            <a:off x="2974034" y="5087474"/>
            <a:ext cx="423250" cy="471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3596" y="20087"/>
                  <a:pt x="20796" y="12887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44" name="Connection Line"/>
          <p:cNvSpPr/>
          <p:nvPr/>
        </p:nvSpPr>
        <p:spPr>
          <a:xfrm>
            <a:off x="7215812" y="5071401"/>
            <a:ext cx="727129" cy="495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39" name="A good practice is to tag releases in master…"/>
          <p:cNvSpPr txBox="1"/>
          <p:nvPr/>
        </p:nvSpPr>
        <p:spPr>
          <a:xfrm>
            <a:off x="737398" y="6163055"/>
            <a:ext cx="5035043" cy="704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 b="0"/>
            </a:pPr>
            <a:r>
              <a:t>A good practice is to tag releases in master</a:t>
            </a:r>
          </a:p>
          <a:p>
            <a:pPr algn="l">
              <a:defRPr sz="2000" b="0"/>
            </a:pPr>
            <a:r>
              <a:t>Develop should be the default branch</a:t>
            </a:r>
          </a:p>
        </p:txBody>
      </p:sp>
      <p:sp>
        <p:nvSpPr>
          <p:cNvPr id="140" name="v0.1"/>
          <p:cNvSpPr txBox="1"/>
          <p:nvPr/>
        </p:nvSpPr>
        <p:spPr>
          <a:xfrm>
            <a:off x="702735" y="4503298"/>
            <a:ext cx="480121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v0.1</a:t>
            </a:r>
          </a:p>
        </p:txBody>
      </p:sp>
      <p:sp>
        <p:nvSpPr>
          <p:cNvPr id="141" name="v0.2"/>
          <p:cNvSpPr txBox="1"/>
          <p:nvPr/>
        </p:nvSpPr>
        <p:spPr>
          <a:xfrm>
            <a:off x="3773140" y="4503298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v0.2</a:t>
            </a:r>
          </a:p>
        </p:txBody>
      </p:sp>
      <p:sp>
        <p:nvSpPr>
          <p:cNvPr id="142" name="v1.0"/>
          <p:cNvSpPr txBox="1"/>
          <p:nvPr/>
        </p:nvSpPr>
        <p:spPr>
          <a:xfrm>
            <a:off x="8154640" y="4503298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v1.0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Never work off mas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Taking it one step further</a:t>
            </a:r>
            <a:endParaRPr dirty="0"/>
          </a:p>
        </p:txBody>
      </p:sp>
      <p:sp>
        <p:nvSpPr>
          <p:cNvPr id="147" name="Features should be tied to Jira Tickets, and worked on separate branches"/>
          <p:cNvSpPr txBox="1"/>
          <p:nvPr/>
        </p:nvSpPr>
        <p:spPr>
          <a:xfrm>
            <a:off x="436243" y="2999884"/>
            <a:ext cx="1094370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rPr dirty="0"/>
              <a:t>Features </a:t>
            </a:r>
            <a:r>
              <a:rPr lang="en-US" dirty="0"/>
              <a:t>or new development should </a:t>
            </a:r>
            <a:r>
              <a:rPr dirty="0"/>
              <a:t> be tied to Jira Tickets, and worked on separate branches</a:t>
            </a:r>
          </a:p>
        </p:txBody>
      </p:sp>
      <p:sp>
        <p:nvSpPr>
          <p:cNvPr id="148" name="master"/>
          <p:cNvSpPr txBox="1"/>
          <p:nvPr/>
        </p:nvSpPr>
        <p:spPr>
          <a:xfrm>
            <a:off x="504061" y="3795002"/>
            <a:ext cx="1004469" cy="436396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master</a:t>
            </a:r>
          </a:p>
        </p:txBody>
      </p:sp>
      <p:sp>
        <p:nvSpPr>
          <p:cNvPr id="149" name="develop"/>
          <p:cNvSpPr txBox="1"/>
          <p:nvPr/>
        </p:nvSpPr>
        <p:spPr>
          <a:xfrm>
            <a:off x="2110471" y="3795002"/>
            <a:ext cx="1144449" cy="43639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develop</a:t>
            </a:r>
          </a:p>
        </p:txBody>
      </p:sp>
      <p:sp>
        <p:nvSpPr>
          <p:cNvPr id="150" name="Line"/>
          <p:cNvSpPr/>
          <p:nvPr/>
        </p:nvSpPr>
        <p:spPr>
          <a:xfrm>
            <a:off x="952500" y="5067300"/>
            <a:ext cx="825198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1" name="Line"/>
          <p:cNvSpPr/>
          <p:nvPr/>
        </p:nvSpPr>
        <p:spPr>
          <a:xfrm>
            <a:off x="1822995" y="5562600"/>
            <a:ext cx="8251981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2" name="Circle"/>
          <p:cNvSpPr/>
          <p:nvPr/>
        </p:nvSpPr>
        <p:spPr>
          <a:xfrm>
            <a:off x="1726423" y="53705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3" name="Circle"/>
          <p:cNvSpPr/>
          <p:nvPr/>
        </p:nvSpPr>
        <p:spPr>
          <a:xfrm>
            <a:off x="762620" y="4887976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4" name="Circle"/>
          <p:cNvSpPr/>
          <p:nvPr/>
        </p:nvSpPr>
        <p:spPr>
          <a:xfrm>
            <a:off x="3823320" y="4876800"/>
            <a:ext cx="379760" cy="384048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5" name="Circle"/>
          <p:cNvSpPr/>
          <p:nvPr/>
        </p:nvSpPr>
        <p:spPr>
          <a:xfrm>
            <a:off x="8204820" y="4887976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6" name="Circle"/>
          <p:cNvSpPr/>
          <p:nvPr/>
        </p:nvSpPr>
        <p:spPr>
          <a:xfrm>
            <a:off x="2590023" y="53705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7" name="Circle"/>
          <p:cNvSpPr/>
          <p:nvPr/>
        </p:nvSpPr>
        <p:spPr>
          <a:xfrm>
            <a:off x="4342623" y="53705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8" name="Circle"/>
          <p:cNvSpPr/>
          <p:nvPr/>
        </p:nvSpPr>
        <p:spPr>
          <a:xfrm>
            <a:off x="6831823" y="53705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9" name="Circle"/>
          <p:cNvSpPr/>
          <p:nvPr/>
        </p:nvSpPr>
        <p:spPr>
          <a:xfrm>
            <a:off x="9321023" y="53832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160" name="Connection Line"/>
          <p:cNvCxnSpPr>
            <a:cxnSpLocks/>
            <a:stCxn id="153" idx="5"/>
            <a:endCxn id="152" idx="2"/>
          </p:cNvCxnSpPr>
          <p:nvPr/>
        </p:nvCxnSpPr>
        <p:spPr>
          <a:xfrm>
            <a:off x="1086765" y="5215782"/>
            <a:ext cx="639658" cy="346819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178" name="Connection Line"/>
          <p:cNvSpPr/>
          <p:nvPr/>
        </p:nvSpPr>
        <p:spPr>
          <a:xfrm>
            <a:off x="2974034" y="5087474"/>
            <a:ext cx="423250" cy="471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3596" y="20087"/>
                  <a:pt x="20796" y="12887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79" name="Connection Line"/>
          <p:cNvSpPr/>
          <p:nvPr/>
        </p:nvSpPr>
        <p:spPr>
          <a:xfrm>
            <a:off x="7215812" y="5071400"/>
            <a:ext cx="727129" cy="495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63" name="v0.1"/>
          <p:cNvSpPr txBox="1"/>
          <p:nvPr/>
        </p:nvSpPr>
        <p:spPr>
          <a:xfrm>
            <a:off x="702735" y="4503298"/>
            <a:ext cx="480121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v0.1</a:t>
            </a:r>
          </a:p>
        </p:txBody>
      </p:sp>
      <p:sp>
        <p:nvSpPr>
          <p:cNvPr id="164" name="v0.2"/>
          <p:cNvSpPr txBox="1"/>
          <p:nvPr/>
        </p:nvSpPr>
        <p:spPr>
          <a:xfrm>
            <a:off x="3773140" y="4503298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v0.2</a:t>
            </a:r>
          </a:p>
        </p:txBody>
      </p:sp>
      <p:sp>
        <p:nvSpPr>
          <p:cNvPr id="165" name="v1.0"/>
          <p:cNvSpPr txBox="1"/>
          <p:nvPr/>
        </p:nvSpPr>
        <p:spPr>
          <a:xfrm>
            <a:off x="8154640" y="4503298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v1.0</a:t>
            </a:r>
          </a:p>
        </p:txBody>
      </p:sp>
      <p:sp>
        <p:nvSpPr>
          <p:cNvPr id="166" name="feature"/>
          <p:cNvSpPr txBox="1"/>
          <p:nvPr/>
        </p:nvSpPr>
        <p:spPr>
          <a:xfrm>
            <a:off x="3921542" y="3795002"/>
            <a:ext cx="1015087" cy="436396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feature</a:t>
            </a:r>
          </a:p>
        </p:txBody>
      </p:sp>
      <p:sp>
        <p:nvSpPr>
          <p:cNvPr id="167" name="feature"/>
          <p:cNvSpPr txBox="1"/>
          <p:nvPr/>
        </p:nvSpPr>
        <p:spPr>
          <a:xfrm>
            <a:off x="5475707" y="3795002"/>
            <a:ext cx="1015086" cy="43639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feature</a:t>
            </a:r>
          </a:p>
        </p:txBody>
      </p:sp>
      <p:sp>
        <p:nvSpPr>
          <p:cNvPr id="168" name="Line"/>
          <p:cNvSpPr/>
          <p:nvPr/>
        </p:nvSpPr>
        <p:spPr>
          <a:xfrm>
            <a:off x="2286747" y="6159500"/>
            <a:ext cx="990601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" name="Line"/>
          <p:cNvSpPr/>
          <p:nvPr/>
        </p:nvSpPr>
        <p:spPr>
          <a:xfrm>
            <a:off x="5412794" y="6224523"/>
            <a:ext cx="99060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0" name="Circle"/>
          <p:cNvSpPr/>
          <p:nvPr/>
        </p:nvSpPr>
        <p:spPr>
          <a:xfrm>
            <a:off x="2110471" y="5983853"/>
            <a:ext cx="384049" cy="384049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1" name="Circle"/>
          <p:cNvSpPr/>
          <p:nvPr/>
        </p:nvSpPr>
        <p:spPr>
          <a:xfrm>
            <a:off x="2974071" y="5971153"/>
            <a:ext cx="384049" cy="384049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2" name="Circle"/>
          <p:cNvSpPr/>
          <p:nvPr/>
        </p:nvSpPr>
        <p:spPr>
          <a:xfrm>
            <a:off x="5407178" y="6045200"/>
            <a:ext cx="384049" cy="38404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3" name="Circle"/>
          <p:cNvSpPr/>
          <p:nvPr/>
        </p:nvSpPr>
        <p:spPr>
          <a:xfrm>
            <a:off x="6106744" y="6045200"/>
            <a:ext cx="384049" cy="38404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174" name="Connection Line"/>
          <p:cNvCxnSpPr>
            <a:cxnSpLocks/>
            <a:stCxn id="152" idx="4"/>
            <a:endCxn id="170" idx="1"/>
          </p:cNvCxnSpPr>
          <p:nvPr/>
        </p:nvCxnSpPr>
        <p:spPr>
          <a:xfrm>
            <a:off x="1918448" y="5754625"/>
            <a:ext cx="248266" cy="2854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180" name="Connection Line"/>
          <p:cNvSpPr/>
          <p:nvPr/>
        </p:nvSpPr>
        <p:spPr>
          <a:xfrm>
            <a:off x="3357517" y="5579450"/>
            <a:ext cx="876280" cy="6000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29" extrusionOk="0">
                <a:moveTo>
                  <a:pt x="0" y="20992"/>
                </a:moveTo>
                <a:cubicBezTo>
                  <a:pt x="12659" y="21600"/>
                  <a:pt x="19859" y="1460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81" name="Connection Line"/>
          <p:cNvSpPr/>
          <p:nvPr/>
        </p:nvSpPr>
        <p:spPr>
          <a:xfrm>
            <a:off x="4872954" y="5574539"/>
            <a:ext cx="549013" cy="58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1" h="21600" extrusionOk="0">
                <a:moveTo>
                  <a:pt x="0" y="0"/>
                </a:moveTo>
                <a:cubicBezTo>
                  <a:pt x="-59" y="8196"/>
                  <a:pt x="7121" y="15396"/>
                  <a:pt x="21541" y="2160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77" name="Not all feature branches are merged back to develop - they may not be suitable for prod or…"/>
          <p:cNvSpPr txBox="1"/>
          <p:nvPr/>
        </p:nvSpPr>
        <p:spPr>
          <a:xfrm>
            <a:off x="223828" y="7124699"/>
            <a:ext cx="10377933" cy="704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0"/>
            </a:pPr>
            <a:r>
              <a:t>Not all feature branches are merged back to develop - they may not be suitable for prod or</a:t>
            </a:r>
          </a:p>
          <a:p>
            <a:pPr>
              <a:defRPr sz="2000" b="0"/>
            </a:pPr>
            <a:r>
              <a:t>they might represent experiments etc.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e into EC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Tie into ECR</a:t>
            </a:r>
          </a:p>
        </p:txBody>
      </p:sp>
      <p:sp>
        <p:nvSpPr>
          <p:cNvPr id="184" name="Merging only works across repos (or even in one), if there are common commits"/>
          <p:cNvSpPr txBox="1"/>
          <p:nvPr/>
        </p:nvSpPr>
        <p:spPr>
          <a:xfrm>
            <a:off x="375010" y="1935750"/>
            <a:ext cx="116772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pPr algn="l"/>
            <a:r>
              <a:rPr lang="en-US" dirty="0"/>
              <a:t>In order to keep the original project repo clean, we create a single new branch called community, and push that to ECR.  Note: the community branch only needs to exist on the ECR – it can exist in the project repo, but that is up to each individual project owner.</a:t>
            </a:r>
            <a:endParaRPr dirty="0"/>
          </a:p>
        </p:txBody>
      </p:sp>
      <p:sp>
        <p:nvSpPr>
          <p:cNvPr id="185" name="master"/>
          <p:cNvSpPr txBox="1"/>
          <p:nvPr/>
        </p:nvSpPr>
        <p:spPr>
          <a:xfrm>
            <a:off x="504061" y="3185402"/>
            <a:ext cx="1004469" cy="436396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master</a:t>
            </a:r>
          </a:p>
        </p:txBody>
      </p:sp>
      <p:sp>
        <p:nvSpPr>
          <p:cNvPr id="186" name="develop"/>
          <p:cNvSpPr txBox="1"/>
          <p:nvPr/>
        </p:nvSpPr>
        <p:spPr>
          <a:xfrm>
            <a:off x="1822995" y="3185402"/>
            <a:ext cx="1144449" cy="43639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develop</a:t>
            </a:r>
          </a:p>
        </p:txBody>
      </p:sp>
      <p:sp>
        <p:nvSpPr>
          <p:cNvPr id="187" name="Line"/>
          <p:cNvSpPr/>
          <p:nvPr/>
        </p:nvSpPr>
        <p:spPr>
          <a:xfrm>
            <a:off x="952500" y="4457700"/>
            <a:ext cx="825198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8" name="Line"/>
          <p:cNvSpPr/>
          <p:nvPr/>
        </p:nvSpPr>
        <p:spPr>
          <a:xfrm>
            <a:off x="1822995" y="4953000"/>
            <a:ext cx="8251981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9" name="Circle"/>
          <p:cNvSpPr/>
          <p:nvPr/>
        </p:nvSpPr>
        <p:spPr>
          <a:xfrm>
            <a:off x="1726423" y="47609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0" name="Circle"/>
          <p:cNvSpPr/>
          <p:nvPr/>
        </p:nvSpPr>
        <p:spPr>
          <a:xfrm>
            <a:off x="762620" y="4278376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1" name="Circle"/>
          <p:cNvSpPr/>
          <p:nvPr/>
        </p:nvSpPr>
        <p:spPr>
          <a:xfrm>
            <a:off x="3823320" y="4267200"/>
            <a:ext cx="379760" cy="384048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2" name="Circle"/>
          <p:cNvSpPr/>
          <p:nvPr/>
        </p:nvSpPr>
        <p:spPr>
          <a:xfrm>
            <a:off x="8204820" y="4278376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3" name="Circle"/>
          <p:cNvSpPr/>
          <p:nvPr/>
        </p:nvSpPr>
        <p:spPr>
          <a:xfrm>
            <a:off x="2590023" y="47609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4" name="Circle"/>
          <p:cNvSpPr/>
          <p:nvPr/>
        </p:nvSpPr>
        <p:spPr>
          <a:xfrm>
            <a:off x="4342623" y="47609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5" name="Circle"/>
          <p:cNvSpPr/>
          <p:nvPr/>
        </p:nvSpPr>
        <p:spPr>
          <a:xfrm>
            <a:off x="6831823" y="47609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6" name="Circle"/>
          <p:cNvSpPr/>
          <p:nvPr/>
        </p:nvSpPr>
        <p:spPr>
          <a:xfrm>
            <a:off x="9321023" y="4773676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197" name="Connection Line"/>
          <p:cNvCxnSpPr>
            <a:cxnSpLocks/>
            <a:stCxn id="190" idx="5"/>
            <a:endCxn id="189" idx="2"/>
          </p:cNvCxnSpPr>
          <p:nvPr/>
        </p:nvCxnSpPr>
        <p:spPr>
          <a:xfrm>
            <a:off x="1086765" y="4606182"/>
            <a:ext cx="639658" cy="346819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239" name="Connection Line"/>
          <p:cNvSpPr/>
          <p:nvPr/>
        </p:nvSpPr>
        <p:spPr>
          <a:xfrm>
            <a:off x="2974034" y="4477874"/>
            <a:ext cx="423250" cy="471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3596" y="20087"/>
                  <a:pt x="20796" y="12887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40" name="Connection Line"/>
          <p:cNvSpPr/>
          <p:nvPr/>
        </p:nvSpPr>
        <p:spPr>
          <a:xfrm>
            <a:off x="7215812" y="4461800"/>
            <a:ext cx="727129" cy="495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00" name="v0.1"/>
          <p:cNvSpPr txBox="1"/>
          <p:nvPr/>
        </p:nvSpPr>
        <p:spPr>
          <a:xfrm>
            <a:off x="702735" y="3893698"/>
            <a:ext cx="480121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v0.1</a:t>
            </a:r>
          </a:p>
        </p:txBody>
      </p:sp>
      <p:sp>
        <p:nvSpPr>
          <p:cNvPr id="201" name="v0.2"/>
          <p:cNvSpPr txBox="1"/>
          <p:nvPr/>
        </p:nvSpPr>
        <p:spPr>
          <a:xfrm>
            <a:off x="3773140" y="3893698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v0.2</a:t>
            </a:r>
          </a:p>
        </p:txBody>
      </p:sp>
      <p:sp>
        <p:nvSpPr>
          <p:cNvPr id="202" name="v1.0"/>
          <p:cNvSpPr txBox="1"/>
          <p:nvPr/>
        </p:nvSpPr>
        <p:spPr>
          <a:xfrm>
            <a:off x="8154640" y="3893698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v1.0</a:t>
            </a:r>
          </a:p>
        </p:txBody>
      </p:sp>
      <p:sp>
        <p:nvSpPr>
          <p:cNvPr id="203" name="project repo"/>
          <p:cNvSpPr txBox="1"/>
          <p:nvPr/>
        </p:nvSpPr>
        <p:spPr>
          <a:xfrm rot="16200000">
            <a:off x="-437263" y="4216400"/>
            <a:ext cx="1483361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t>project repo</a:t>
            </a:r>
          </a:p>
        </p:txBody>
      </p:sp>
      <p:sp>
        <p:nvSpPr>
          <p:cNvPr id="204" name="master"/>
          <p:cNvSpPr txBox="1"/>
          <p:nvPr/>
        </p:nvSpPr>
        <p:spPr>
          <a:xfrm>
            <a:off x="504061" y="6001898"/>
            <a:ext cx="1004469" cy="436397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dirty="0"/>
              <a:t>master</a:t>
            </a:r>
          </a:p>
        </p:txBody>
      </p:sp>
      <p:sp>
        <p:nvSpPr>
          <p:cNvPr id="205" name="develop"/>
          <p:cNvSpPr txBox="1"/>
          <p:nvPr/>
        </p:nvSpPr>
        <p:spPr>
          <a:xfrm>
            <a:off x="1822995" y="6001898"/>
            <a:ext cx="1144449" cy="43639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develop</a:t>
            </a:r>
          </a:p>
        </p:txBody>
      </p:sp>
      <p:sp>
        <p:nvSpPr>
          <p:cNvPr id="206" name="Line"/>
          <p:cNvSpPr/>
          <p:nvPr/>
        </p:nvSpPr>
        <p:spPr>
          <a:xfrm>
            <a:off x="952500" y="7274196"/>
            <a:ext cx="825198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7" name="Line"/>
          <p:cNvSpPr/>
          <p:nvPr/>
        </p:nvSpPr>
        <p:spPr>
          <a:xfrm>
            <a:off x="1822995" y="7769496"/>
            <a:ext cx="82519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8" name="Circle"/>
          <p:cNvSpPr/>
          <p:nvPr/>
        </p:nvSpPr>
        <p:spPr>
          <a:xfrm>
            <a:off x="1726423" y="757747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9" name="Circle"/>
          <p:cNvSpPr/>
          <p:nvPr/>
        </p:nvSpPr>
        <p:spPr>
          <a:xfrm>
            <a:off x="762620" y="7094872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0" name="Circle"/>
          <p:cNvSpPr/>
          <p:nvPr/>
        </p:nvSpPr>
        <p:spPr>
          <a:xfrm>
            <a:off x="3823320" y="7083696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1" name="Circle"/>
          <p:cNvSpPr/>
          <p:nvPr/>
        </p:nvSpPr>
        <p:spPr>
          <a:xfrm>
            <a:off x="8204820" y="7094872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2" name="Circle"/>
          <p:cNvSpPr/>
          <p:nvPr/>
        </p:nvSpPr>
        <p:spPr>
          <a:xfrm>
            <a:off x="2590023" y="757747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3" name="Circle"/>
          <p:cNvSpPr/>
          <p:nvPr/>
        </p:nvSpPr>
        <p:spPr>
          <a:xfrm>
            <a:off x="4342623" y="757747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4" name="Circle"/>
          <p:cNvSpPr/>
          <p:nvPr/>
        </p:nvSpPr>
        <p:spPr>
          <a:xfrm>
            <a:off x="6831823" y="757747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5" name="Circle"/>
          <p:cNvSpPr/>
          <p:nvPr/>
        </p:nvSpPr>
        <p:spPr>
          <a:xfrm>
            <a:off x="9321023" y="7590172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16" name="Connection Line"/>
          <p:cNvCxnSpPr>
            <a:cxnSpLocks/>
            <a:stCxn id="209" idx="5"/>
            <a:endCxn id="208" idx="2"/>
          </p:cNvCxnSpPr>
          <p:nvPr/>
        </p:nvCxnSpPr>
        <p:spPr>
          <a:xfrm>
            <a:off x="1086765" y="7422678"/>
            <a:ext cx="639658" cy="346819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241" name="Connection Line"/>
          <p:cNvSpPr/>
          <p:nvPr/>
        </p:nvSpPr>
        <p:spPr>
          <a:xfrm>
            <a:off x="2974034" y="7294371"/>
            <a:ext cx="423250" cy="471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3596" y="20087"/>
                  <a:pt x="20796" y="12887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42" name="Connection Line"/>
          <p:cNvSpPr/>
          <p:nvPr/>
        </p:nvSpPr>
        <p:spPr>
          <a:xfrm>
            <a:off x="7215812" y="7278297"/>
            <a:ext cx="727129" cy="495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219" name="v0.1"/>
          <p:cNvSpPr txBox="1"/>
          <p:nvPr/>
        </p:nvSpPr>
        <p:spPr>
          <a:xfrm>
            <a:off x="702735" y="6710195"/>
            <a:ext cx="480121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v0.1</a:t>
            </a:r>
          </a:p>
        </p:txBody>
      </p:sp>
      <p:sp>
        <p:nvSpPr>
          <p:cNvPr id="220" name="v0.2"/>
          <p:cNvSpPr txBox="1"/>
          <p:nvPr/>
        </p:nvSpPr>
        <p:spPr>
          <a:xfrm>
            <a:off x="3773140" y="6710195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v0.2</a:t>
            </a:r>
          </a:p>
        </p:txBody>
      </p:sp>
      <p:sp>
        <p:nvSpPr>
          <p:cNvPr id="221" name="v1.0"/>
          <p:cNvSpPr txBox="1"/>
          <p:nvPr/>
        </p:nvSpPr>
        <p:spPr>
          <a:xfrm>
            <a:off x="8154640" y="6710195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v1.0</a:t>
            </a:r>
          </a:p>
        </p:txBody>
      </p:sp>
      <p:sp>
        <p:nvSpPr>
          <p:cNvPr id="222" name="ECR repo"/>
          <p:cNvSpPr txBox="1"/>
          <p:nvPr/>
        </p:nvSpPr>
        <p:spPr>
          <a:xfrm rot="16200000">
            <a:off x="-300738" y="7032896"/>
            <a:ext cx="1210311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t>ECR repo</a:t>
            </a:r>
          </a:p>
        </p:txBody>
      </p:sp>
      <p:sp>
        <p:nvSpPr>
          <p:cNvPr id="223" name="community"/>
          <p:cNvSpPr txBox="1"/>
          <p:nvPr/>
        </p:nvSpPr>
        <p:spPr>
          <a:xfrm>
            <a:off x="3389005" y="5985824"/>
            <a:ext cx="1547623" cy="436397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community</a:t>
            </a:r>
          </a:p>
        </p:txBody>
      </p:sp>
      <p:sp>
        <p:nvSpPr>
          <p:cNvPr id="224" name="Line"/>
          <p:cNvSpPr/>
          <p:nvPr/>
        </p:nvSpPr>
        <p:spPr>
          <a:xfrm>
            <a:off x="1822995" y="8426969"/>
            <a:ext cx="82519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5" name="Circle"/>
          <p:cNvSpPr/>
          <p:nvPr/>
        </p:nvSpPr>
        <p:spPr>
          <a:xfrm>
            <a:off x="1726423" y="8234945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6" name="Circle"/>
          <p:cNvSpPr/>
          <p:nvPr/>
        </p:nvSpPr>
        <p:spPr>
          <a:xfrm>
            <a:off x="3389005" y="8234945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7" name="Circle"/>
          <p:cNvSpPr/>
          <p:nvPr/>
        </p:nvSpPr>
        <p:spPr>
          <a:xfrm>
            <a:off x="5523723" y="8222245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8" name="Circle"/>
          <p:cNvSpPr/>
          <p:nvPr/>
        </p:nvSpPr>
        <p:spPr>
          <a:xfrm>
            <a:off x="7658441" y="8222245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29" name="Connection Line"/>
          <p:cNvCxnSpPr>
            <a:cxnSpLocks/>
            <a:stCxn id="208" idx="4"/>
            <a:endCxn id="225" idx="0"/>
          </p:cNvCxnSpPr>
          <p:nvPr/>
        </p:nvCxnSpPr>
        <p:spPr>
          <a:xfrm>
            <a:off x="1918448" y="7961521"/>
            <a:ext cx="0" cy="273424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230" name="The additional “community” branch ensures that the project develop and ECR develop are in sync"/>
          <p:cNvSpPr txBox="1"/>
          <p:nvPr/>
        </p:nvSpPr>
        <p:spPr>
          <a:xfrm>
            <a:off x="304417" y="9046342"/>
            <a:ext cx="11204195" cy="399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rPr dirty="0"/>
              <a:t>The additional “community” branch ensures that the project </a:t>
            </a:r>
            <a:r>
              <a:rPr lang="en-US" dirty="0"/>
              <a:t>develop </a:t>
            </a:r>
            <a:r>
              <a:rPr dirty="0"/>
              <a:t>and ECR develop are in sync</a:t>
            </a:r>
          </a:p>
        </p:txBody>
      </p:sp>
      <p:sp>
        <p:nvSpPr>
          <p:cNvPr id="231" name="Line"/>
          <p:cNvSpPr/>
          <p:nvPr/>
        </p:nvSpPr>
        <p:spPr>
          <a:xfrm>
            <a:off x="2790246" y="7951821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2" name="Line"/>
          <p:cNvSpPr/>
          <p:nvPr/>
        </p:nvSpPr>
        <p:spPr>
          <a:xfrm>
            <a:off x="4534647" y="7979981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3" name="Line"/>
          <p:cNvSpPr/>
          <p:nvPr/>
        </p:nvSpPr>
        <p:spPr>
          <a:xfrm>
            <a:off x="7023847" y="7961520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4" name="Line"/>
          <p:cNvSpPr/>
          <p:nvPr/>
        </p:nvSpPr>
        <p:spPr>
          <a:xfrm>
            <a:off x="9513046" y="7942440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5" name="merge"/>
          <p:cNvSpPr txBox="1"/>
          <p:nvPr/>
        </p:nvSpPr>
        <p:spPr>
          <a:xfrm>
            <a:off x="2782047" y="8045005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236" name="merge"/>
          <p:cNvSpPr txBox="1"/>
          <p:nvPr/>
        </p:nvSpPr>
        <p:spPr>
          <a:xfrm>
            <a:off x="4650840" y="8045005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237" name="merge"/>
          <p:cNvSpPr txBox="1"/>
          <p:nvPr/>
        </p:nvSpPr>
        <p:spPr>
          <a:xfrm>
            <a:off x="7023847" y="8055621"/>
            <a:ext cx="57157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238" name="merge"/>
          <p:cNvSpPr txBox="1"/>
          <p:nvPr/>
        </p:nvSpPr>
        <p:spPr>
          <a:xfrm>
            <a:off x="9574006" y="8045005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9013-FF11-FB43-AEE1-343D513D5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Keeping things in Sync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69386-EFF5-8B49-9D7C-777876D2A2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Merging is done using “git pull”</a:t>
            </a:r>
          </a:p>
          <a:p>
            <a:pPr lvl="1"/>
            <a:r>
              <a:rPr lang="en-US" dirty="0"/>
              <a:t>Pulls changes from one branch, into another</a:t>
            </a:r>
          </a:p>
          <a:p>
            <a:pPr lvl="1"/>
            <a:r>
              <a:rPr lang="en-US" dirty="0"/>
              <a:t>Projects will merge (sync) their code into ECR on their own frequency</a:t>
            </a:r>
          </a:p>
          <a:p>
            <a:r>
              <a:rPr lang="en-US" dirty="0"/>
              <a:t>When would I sync? – It depends on the use case.</a:t>
            </a:r>
          </a:p>
          <a:p>
            <a:r>
              <a:rPr lang="en-US" dirty="0"/>
              <a:t>Use cases</a:t>
            </a:r>
          </a:p>
          <a:p>
            <a:pPr lvl="1"/>
            <a:r>
              <a:rPr lang="en-US" dirty="0"/>
              <a:t>Project pushes their code to ECR and never updates</a:t>
            </a:r>
          </a:p>
          <a:p>
            <a:pPr lvl="1"/>
            <a:r>
              <a:rPr lang="en-US" dirty="0"/>
              <a:t>Project pushes their code to ECR, and periodically updates</a:t>
            </a:r>
          </a:p>
          <a:p>
            <a:pPr lvl="1"/>
            <a:r>
              <a:rPr lang="en-US" dirty="0"/>
              <a:t>Project pushes their code to ECR, and accepts changes to the community branch from other developers, back to their project (GitHub model)</a:t>
            </a:r>
          </a:p>
        </p:txBody>
      </p:sp>
    </p:spTree>
    <p:extLst>
      <p:ext uri="{BB962C8B-B14F-4D97-AF65-F5344CB8AC3E}">
        <p14:creationId xmlns:p14="http://schemas.microsoft.com/office/powerpoint/2010/main" val="423705342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9013-FF11-FB43-AEE1-343D513D5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Push and Forget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69386-EFF5-8B49-9D7C-777876D2A2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420820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n-US" dirty="0"/>
              <a:t>Use case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Project pushes their code to ECR and never updates</a:t>
            </a:r>
          </a:p>
          <a:p>
            <a:pPr>
              <a:spcBef>
                <a:spcPts val="1200"/>
              </a:spcBef>
            </a:pPr>
            <a:r>
              <a:rPr lang="en-US" dirty="0"/>
              <a:t>In this case, the original project can: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Push their code to ECR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Create the community branch from any existing branch (master, develop, dev etc.)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Can easily be converted to a periodically synchronized project</a:t>
            </a:r>
          </a:p>
          <a:p>
            <a:pPr>
              <a:spcBef>
                <a:spcPts val="1200"/>
              </a:spcBef>
            </a:pPr>
            <a:endParaRPr lang="en-US" dirty="0"/>
          </a:p>
        </p:txBody>
      </p:sp>
      <p:sp>
        <p:nvSpPr>
          <p:cNvPr id="4" name="master">
            <a:extLst>
              <a:ext uri="{FF2B5EF4-FFF2-40B4-BE49-F238E27FC236}">
                <a16:creationId xmlns:a16="http://schemas.microsoft.com/office/drawing/2014/main" id="{AE28A7BB-5D5B-B94E-A8EC-10AF7291C18B}"/>
              </a:ext>
            </a:extLst>
          </p:cNvPr>
          <p:cNvSpPr txBox="1"/>
          <p:nvPr/>
        </p:nvSpPr>
        <p:spPr>
          <a:xfrm>
            <a:off x="952500" y="6758607"/>
            <a:ext cx="1004469" cy="436397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dirty="0"/>
              <a:t>master</a:t>
            </a: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FCB64C98-82DF-D844-B7C4-C6B80F01AF99}"/>
              </a:ext>
            </a:extLst>
          </p:cNvPr>
          <p:cNvSpPr/>
          <p:nvPr/>
        </p:nvSpPr>
        <p:spPr>
          <a:xfrm>
            <a:off x="1400939" y="8030905"/>
            <a:ext cx="825198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" name="Circle">
            <a:extLst>
              <a:ext uri="{FF2B5EF4-FFF2-40B4-BE49-F238E27FC236}">
                <a16:creationId xmlns:a16="http://schemas.microsoft.com/office/drawing/2014/main" id="{F4151A43-11D8-A745-AD51-932A1F624EDA}"/>
              </a:ext>
            </a:extLst>
          </p:cNvPr>
          <p:cNvSpPr/>
          <p:nvPr/>
        </p:nvSpPr>
        <p:spPr>
          <a:xfrm>
            <a:off x="1211059" y="7851581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16" name="Connection Line">
            <a:extLst>
              <a:ext uri="{FF2B5EF4-FFF2-40B4-BE49-F238E27FC236}">
                <a16:creationId xmlns:a16="http://schemas.microsoft.com/office/drawing/2014/main" id="{A2D898F6-7032-944C-BEB7-7C427332C203}"/>
              </a:ext>
            </a:extLst>
          </p:cNvPr>
          <p:cNvCxnSpPr>
            <a:cxnSpLocks/>
            <a:stCxn id="9" idx="5"/>
          </p:cNvCxnSpPr>
          <p:nvPr/>
        </p:nvCxnSpPr>
        <p:spPr>
          <a:xfrm>
            <a:off x="1535204" y="8179387"/>
            <a:ext cx="639658" cy="346819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19" name="v0.1">
            <a:extLst>
              <a:ext uri="{FF2B5EF4-FFF2-40B4-BE49-F238E27FC236}">
                <a16:creationId xmlns:a16="http://schemas.microsoft.com/office/drawing/2014/main" id="{5E17EAAF-ABC9-E547-ABA2-8CAB71EB798E}"/>
              </a:ext>
            </a:extLst>
          </p:cNvPr>
          <p:cNvSpPr txBox="1"/>
          <p:nvPr/>
        </p:nvSpPr>
        <p:spPr>
          <a:xfrm>
            <a:off x="995296" y="7462976"/>
            <a:ext cx="939360" cy="287258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Version x</a:t>
            </a:r>
            <a:endParaRPr dirty="0"/>
          </a:p>
        </p:txBody>
      </p:sp>
      <p:sp>
        <p:nvSpPr>
          <p:cNvPr id="22" name="ECR repo">
            <a:extLst>
              <a:ext uri="{FF2B5EF4-FFF2-40B4-BE49-F238E27FC236}">
                <a16:creationId xmlns:a16="http://schemas.microsoft.com/office/drawing/2014/main" id="{05A92F77-1BE8-154A-9D96-CF155F6A6649}"/>
              </a:ext>
            </a:extLst>
          </p:cNvPr>
          <p:cNvSpPr txBox="1"/>
          <p:nvPr/>
        </p:nvSpPr>
        <p:spPr>
          <a:xfrm rot="16200000">
            <a:off x="221" y="7789605"/>
            <a:ext cx="1210311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rPr dirty="0"/>
              <a:t>ECR repo</a:t>
            </a:r>
          </a:p>
        </p:txBody>
      </p:sp>
      <p:sp>
        <p:nvSpPr>
          <p:cNvPr id="23" name="community">
            <a:extLst>
              <a:ext uri="{FF2B5EF4-FFF2-40B4-BE49-F238E27FC236}">
                <a16:creationId xmlns:a16="http://schemas.microsoft.com/office/drawing/2014/main" id="{B79AD797-F3CE-CA4E-8A8E-4454B59A5641}"/>
              </a:ext>
            </a:extLst>
          </p:cNvPr>
          <p:cNvSpPr txBox="1"/>
          <p:nvPr/>
        </p:nvSpPr>
        <p:spPr>
          <a:xfrm>
            <a:off x="2272957" y="6778807"/>
            <a:ext cx="1547623" cy="436397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community</a:t>
            </a: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601579A9-F33C-EF4E-8D54-C5E04852ADFC}"/>
              </a:ext>
            </a:extLst>
          </p:cNvPr>
          <p:cNvSpPr/>
          <p:nvPr/>
        </p:nvSpPr>
        <p:spPr>
          <a:xfrm>
            <a:off x="2270094" y="8560497"/>
            <a:ext cx="82519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" name="Circle">
            <a:extLst>
              <a:ext uri="{FF2B5EF4-FFF2-40B4-BE49-F238E27FC236}">
                <a16:creationId xmlns:a16="http://schemas.microsoft.com/office/drawing/2014/main" id="{2D17B2FF-8B93-2B46-B561-D3A71E8B1820}"/>
              </a:ext>
            </a:extLst>
          </p:cNvPr>
          <p:cNvSpPr/>
          <p:nvPr/>
        </p:nvSpPr>
        <p:spPr>
          <a:xfrm>
            <a:off x="2173522" y="8368473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" name="merge">
            <a:extLst>
              <a:ext uri="{FF2B5EF4-FFF2-40B4-BE49-F238E27FC236}">
                <a16:creationId xmlns:a16="http://schemas.microsoft.com/office/drawing/2014/main" id="{7ED1ACDE-603F-E145-810F-55B9510E3A14}"/>
              </a:ext>
            </a:extLst>
          </p:cNvPr>
          <p:cNvSpPr txBox="1"/>
          <p:nvPr/>
        </p:nvSpPr>
        <p:spPr>
          <a:xfrm>
            <a:off x="3463605" y="8174605"/>
            <a:ext cx="102657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440616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9013-FF11-FB43-AEE1-343D513D5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Push and Sync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69386-EFF5-8B49-9D7C-777876D2A2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4296697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n-US" dirty="0"/>
              <a:t>Use case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Project pushes their code to ECR, and periodically updates</a:t>
            </a:r>
          </a:p>
          <a:p>
            <a:pPr>
              <a:spcBef>
                <a:spcPts val="1200"/>
              </a:spcBef>
            </a:pPr>
            <a:r>
              <a:rPr lang="en-US" dirty="0"/>
              <a:t>In this case, the original project can: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Push their code to ECR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Create the community branch from any existing branch (master, develop (recommended), dev etc.)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Periodically push changes to ECR, and then merge changes into community</a:t>
            </a:r>
          </a:p>
          <a:p>
            <a:pPr>
              <a:spcBef>
                <a:spcPts val="1200"/>
              </a:spcBef>
            </a:pPr>
            <a:endParaRPr lang="en-US" dirty="0"/>
          </a:p>
        </p:txBody>
      </p:sp>
      <p:sp>
        <p:nvSpPr>
          <p:cNvPr id="4" name="master">
            <a:extLst>
              <a:ext uri="{FF2B5EF4-FFF2-40B4-BE49-F238E27FC236}">
                <a16:creationId xmlns:a16="http://schemas.microsoft.com/office/drawing/2014/main" id="{BB250A29-5378-E14A-B3B7-9043E3870853}"/>
              </a:ext>
            </a:extLst>
          </p:cNvPr>
          <p:cNvSpPr txBox="1"/>
          <p:nvPr/>
        </p:nvSpPr>
        <p:spPr>
          <a:xfrm>
            <a:off x="592551" y="6724569"/>
            <a:ext cx="1004469" cy="436397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dirty="0"/>
              <a:t>master</a:t>
            </a:r>
          </a:p>
        </p:txBody>
      </p:sp>
      <p:sp>
        <p:nvSpPr>
          <p:cNvPr id="5" name="develop">
            <a:extLst>
              <a:ext uri="{FF2B5EF4-FFF2-40B4-BE49-F238E27FC236}">
                <a16:creationId xmlns:a16="http://schemas.microsoft.com/office/drawing/2014/main" id="{37DB4B39-F37A-2741-BCFA-B301230FAD62}"/>
              </a:ext>
            </a:extLst>
          </p:cNvPr>
          <p:cNvSpPr txBox="1"/>
          <p:nvPr/>
        </p:nvSpPr>
        <p:spPr>
          <a:xfrm>
            <a:off x="1911485" y="6724569"/>
            <a:ext cx="1144449" cy="43639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develop</a:t>
            </a: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A55E40A8-9D96-674C-B20E-DAFF635C67A9}"/>
              </a:ext>
            </a:extLst>
          </p:cNvPr>
          <p:cNvSpPr/>
          <p:nvPr/>
        </p:nvSpPr>
        <p:spPr>
          <a:xfrm>
            <a:off x="1040990" y="7996867"/>
            <a:ext cx="825198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DD2CDB28-CE3A-D04F-AEE5-5F3AE1D8FDBB}"/>
              </a:ext>
            </a:extLst>
          </p:cNvPr>
          <p:cNvSpPr/>
          <p:nvPr/>
        </p:nvSpPr>
        <p:spPr>
          <a:xfrm>
            <a:off x="1911485" y="8492167"/>
            <a:ext cx="82519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F324E70C-EE9B-DF4B-B86C-3AA1C307A5AA}"/>
              </a:ext>
            </a:extLst>
          </p:cNvPr>
          <p:cNvSpPr/>
          <p:nvPr/>
        </p:nvSpPr>
        <p:spPr>
          <a:xfrm>
            <a:off x="1814913" y="8300143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" name="Circle">
            <a:extLst>
              <a:ext uri="{FF2B5EF4-FFF2-40B4-BE49-F238E27FC236}">
                <a16:creationId xmlns:a16="http://schemas.microsoft.com/office/drawing/2014/main" id="{88DC7EE6-2452-4A42-BEC0-D367AC1C4627}"/>
              </a:ext>
            </a:extLst>
          </p:cNvPr>
          <p:cNvSpPr/>
          <p:nvPr/>
        </p:nvSpPr>
        <p:spPr>
          <a:xfrm>
            <a:off x="851110" y="7817543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FC520EB0-C56B-7E4D-B3E1-4B5F605D49C5}"/>
              </a:ext>
            </a:extLst>
          </p:cNvPr>
          <p:cNvSpPr/>
          <p:nvPr/>
        </p:nvSpPr>
        <p:spPr>
          <a:xfrm>
            <a:off x="3911810" y="7806367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" name="Circle">
            <a:extLst>
              <a:ext uri="{FF2B5EF4-FFF2-40B4-BE49-F238E27FC236}">
                <a16:creationId xmlns:a16="http://schemas.microsoft.com/office/drawing/2014/main" id="{FB7230CA-338A-2A4D-A32E-5EC8D3A5DA8B}"/>
              </a:ext>
            </a:extLst>
          </p:cNvPr>
          <p:cNvSpPr/>
          <p:nvPr/>
        </p:nvSpPr>
        <p:spPr>
          <a:xfrm>
            <a:off x="8293310" y="7817543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E8AD031B-CDF1-B342-AA0F-17326D40F87B}"/>
              </a:ext>
            </a:extLst>
          </p:cNvPr>
          <p:cNvSpPr/>
          <p:nvPr/>
        </p:nvSpPr>
        <p:spPr>
          <a:xfrm>
            <a:off x="2678513" y="8300143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" name="Circle">
            <a:extLst>
              <a:ext uri="{FF2B5EF4-FFF2-40B4-BE49-F238E27FC236}">
                <a16:creationId xmlns:a16="http://schemas.microsoft.com/office/drawing/2014/main" id="{4541AAB9-BA87-7A44-B6E1-770460606A57}"/>
              </a:ext>
            </a:extLst>
          </p:cNvPr>
          <p:cNvSpPr/>
          <p:nvPr/>
        </p:nvSpPr>
        <p:spPr>
          <a:xfrm>
            <a:off x="4431113" y="8300143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" name="Circle">
            <a:extLst>
              <a:ext uri="{FF2B5EF4-FFF2-40B4-BE49-F238E27FC236}">
                <a16:creationId xmlns:a16="http://schemas.microsoft.com/office/drawing/2014/main" id="{4FFA91A9-21C3-CD4E-951E-B072E6A99746}"/>
              </a:ext>
            </a:extLst>
          </p:cNvPr>
          <p:cNvSpPr/>
          <p:nvPr/>
        </p:nvSpPr>
        <p:spPr>
          <a:xfrm>
            <a:off x="6920313" y="8300143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16" name="Connection Line">
            <a:extLst>
              <a:ext uri="{FF2B5EF4-FFF2-40B4-BE49-F238E27FC236}">
                <a16:creationId xmlns:a16="http://schemas.microsoft.com/office/drawing/2014/main" id="{5D064FA0-FDCD-BF4E-8E4E-5AE2466DFBB2}"/>
              </a:ext>
            </a:extLst>
          </p:cNvPr>
          <p:cNvCxnSpPr>
            <a:cxnSpLocks/>
            <a:stCxn id="9" idx="5"/>
            <a:endCxn id="8" idx="2"/>
          </p:cNvCxnSpPr>
          <p:nvPr/>
        </p:nvCxnSpPr>
        <p:spPr>
          <a:xfrm>
            <a:off x="1175255" y="8145349"/>
            <a:ext cx="639658" cy="346819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17" name="Connection Line">
            <a:extLst>
              <a:ext uri="{FF2B5EF4-FFF2-40B4-BE49-F238E27FC236}">
                <a16:creationId xmlns:a16="http://schemas.microsoft.com/office/drawing/2014/main" id="{C3FAB40E-1F37-7243-9255-DB74F9A95BD4}"/>
              </a:ext>
            </a:extLst>
          </p:cNvPr>
          <p:cNvSpPr/>
          <p:nvPr/>
        </p:nvSpPr>
        <p:spPr>
          <a:xfrm>
            <a:off x="3062524" y="8017042"/>
            <a:ext cx="423250" cy="471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3596" y="20087"/>
                  <a:pt x="20796" y="12887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8" name="Connection Line">
            <a:extLst>
              <a:ext uri="{FF2B5EF4-FFF2-40B4-BE49-F238E27FC236}">
                <a16:creationId xmlns:a16="http://schemas.microsoft.com/office/drawing/2014/main" id="{973B5554-A534-D343-AF2D-AD99A97B4D61}"/>
              </a:ext>
            </a:extLst>
          </p:cNvPr>
          <p:cNvSpPr/>
          <p:nvPr/>
        </p:nvSpPr>
        <p:spPr>
          <a:xfrm>
            <a:off x="7304302" y="8000968"/>
            <a:ext cx="727129" cy="495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9" name="v0.1">
            <a:extLst>
              <a:ext uri="{FF2B5EF4-FFF2-40B4-BE49-F238E27FC236}">
                <a16:creationId xmlns:a16="http://schemas.microsoft.com/office/drawing/2014/main" id="{0DE8101A-9EF4-CB45-B418-88B29EA669E7}"/>
              </a:ext>
            </a:extLst>
          </p:cNvPr>
          <p:cNvSpPr txBox="1"/>
          <p:nvPr/>
        </p:nvSpPr>
        <p:spPr>
          <a:xfrm>
            <a:off x="791225" y="7432866"/>
            <a:ext cx="480121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v0.1</a:t>
            </a:r>
          </a:p>
        </p:txBody>
      </p:sp>
      <p:sp>
        <p:nvSpPr>
          <p:cNvPr id="20" name="v0.2">
            <a:extLst>
              <a:ext uri="{FF2B5EF4-FFF2-40B4-BE49-F238E27FC236}">
                <a16:creationId xmlns:a16="http://schemas.microsoft.com/office/drawing/2014/main" id="{3607FF09-813A-AE47-867D-0078D8EB3D6D}"/>
              </a:ext>
            </a:extLst>
          </p:cNvPr>
          <p:cNvSpPr txBox="1"/>
          <p:nvPr/>
        </p:nvSpPr>
        <p:spPr>
          <a:xfrm>
            <a:off x="3861630" y="7432866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v0.2</a:t>
            </a:r>
          </a:p>
        </p:txBody>
      </p:sp>
      <p:sp>
        <p:nvSpPr>
          <p:cNvPr id="21" name="v1.0">
            <a:extLst>
              <a:ext uri="{FF2B5EF4-FFF2-40B4-BE49-F238E27FC236}">
                <a16:creationId xmlns:a16="http://schemas.microsoft.com/office/drawing/2014/main" id="{E1AB2430-A657-AB4A-B6AE-E0D4D4385ED4}"/>
              </a:ext>
            </a:extLst>
          </p:cNvPr>
          <p:cNvSpPr txBox="1"/>
          <p:nvPr/>
        </p:nvSpPr>
        <p:spPr>
          <a:xfrm>
            <a:off x="8243130" y="7432866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v1.0</a:t>
            </a:r>
          </a:p>
        </p:txBody>
      </p:sp>
      <p:sp>
        <p:nvSpPr>
          <p:cNvPr id="22" name="ECR repo">
            <a:extLst>
              <a:ext uri="{FF2B5EF4-FFF2-40B4-BE49-F238E27FC236}">
                <a16:creationId xmlns:a16="http://schemas.microsoft.com/office/drawing/2014/main" id="{6B4AF0E4-F115-4E44-8ACA-667A5A7174C6}"/>
              </a:ext>
            </a:extLst>
          </p:cNvPr>
          <p:cNvSpPr txBox="1"/>
          <p:nvPr/>
        </p:nvSpPr>
        <p:spPr>
          <a:xfrm rot="16200000">
            <a:off x="-212248" y="7755567"/>
            <a:ext cx="1210311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t>ECR repo</a:t>
            </a:r>
          </a:p>
        </p:txBody>
      </p:sp>
      <p:sp>
        <p:nvSpPr>
          <p:cNvPr id="23" name="community">
            <a:extLst>
              <a:ext uri="{FF2B5EF4-FFF2-40B4-BE49-F238E27FC236}">
                <a16:creationId xmlns:a16="http://schemas.microsoft.com/office/drawing/2014/main" id="{9A2268DE-99C6-1C4E-B064-5ADB9314EFD2}"/>
              </a:ext>
            </a:extLst>
          </p:cNvPr>
          <p:cNvSpPr txBox="1"/>
          <p:nvPr/>
        </p:nvSpPr>
        <p:spPr>
          <a:xfrm>
            <a:off x="3477495" y="6708495"/>
            <a:ext cx="1547623" cy="436397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community</a:t>
            </a: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A18DCD31-D04A-BB4E-BC03-5937AE02E6EA}"/>
              </a:ext>
            </a:extLst>
          </p:cNvPr>
          <p:cNvSpPr/>
          <p:nvPr/>
        </p:nvSpPr>
        <p:spPr>
          <a:xfrm>
            <a:off x="1911485" y="9149640"/>
            <a:ext cx="82519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" name="Circle">
            <a:extLst>
              <a:ext uri="{FF2B5EF4-FFF2-40B4-BE49-F238E27FC236}">
                <a16:creationId xmlns:a16="http://schemas.microsoft.com/office/drawing/2014/main" id="{D0D9D7EC-001C-264D-8FB6-F00507DB5640}"/>
              </a:ext>
            </a:extLst>
          </p:cNvPr>
          <p:cNvSpPr/>
          <p:nvPr/>
        </p:nvSpPr>
        <p:spPr>
          <a:xfrm>
            <a:off x="1814913" y="8957616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9" name="Connection Line">
            <a:extLst>
              <a:ext uri="{FF2B5EF4-FFF2-40B4-BE49-F238E27FC236}">
                <a16:creationId xmlns:a16="http://schemas.microsoft.com/office/drawing/2014/main" id="{D8FF28FC-2DD0-E749-B0DB-DF6A019FCF6B}"/>
              </a:ext>
            </a:extLst>
          </p:cNvPr>
          <p:cNvCxnSpPr>
            <a:cxnSpLocks/>
            <a:stCxn id="8" idx="4"/>
            <a:endCxn id="25" idx="0"/>
          </p:cNvCxnSpPr>
          <p:nvPr/>
        </p:nvCxnSpPr>
        <p:spPr>
          <a:xfrm>
            <a:off x="2006938" y="8684192"/>
            <a:ext cx="0" cy="273424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31" name="Line">
            <a:extLst>
              <a:ext uri="{FF2B5EF4-FFF2-40B4-BE49-F238E27FC236}">
                <a16:creationId xmlns:a16="http://schemas.microsoft.com/office/drawing/2014/main" id="{C21FA63B-5706-2E48-BA8D-0C9FCC15FF27}"/>
              </a:ext>
            </a:extLst>
          </p:cNvPr>
          <p:cNvSpPr/>
          <p:nvPr/>
        </p:nvSpPr>
        <p:spPr>
          <a:xfrm>
            <a:off x="4623137" y="8702652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Line">
            <a:extLst>
              <a:ext uri="{FF2B5EF4-FFF2-40B4-BE49-F238E27FC236}">
                <a16:creationId xmlns:a16="http://schemas.microsoft.com/office/drawing/2014/main" id="{3EB019FD-665E-6B49-ABD8-B410FD92AB38}"/>
              </a:ext>
            </a:extLst>
          </p:cNvPr>
          <p:cNvSpPr/>
          <p:nvPr/>
        </p:nvSpPr>
        <p:spPr>
          <a:xfrm>
            <a:off x="7112337" y="8684191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5" name="merge">
            <a:extLst>
              <a:ext uri="{FF2B5EF4-FFF2-40B4-BE49-F238E27FC236}">
                <a16:creationId xmlns:a16="http://schemas.microsoft.com/office/drawing/2014/main" id="{632C0EAD-0BDF-854C-B41D-7C99901AD67E}"/>
              </a:ext>
            </a:extLst>
          </p:cNvPr>
          <p:cNvSpPr txBox="1"/>
          <p:nvPr/>
        </p:nvSpPr>
        <p:spPr>
          <a:xfrm>
            <a:off x="4739330" y="8767676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36" name="merge">
            <a:extLst>
              <a:ext uri="{FF2B5EF4-FFF2-40B4-BE49-F238E27FC236}">
                <a16:creationId xmlns:a16="http://schemas.microsoft.com/office/drawing/2014/main" id="{02B0E5DB-CEE6-9844-8357-40B804B34C3C}"/>
              </a:ext>
            </a:extLst>
          </p:cNvPr>
          <p:cNvSpPr txBox="1"/>
          <p:nvPr/>
        </p:nvSpPr>
        <p:spPr>
          <a:xfrm>
            <a:off x="7112337" y="8778292"/>
            <a:ext cx="57157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38" name="Circle">
            <a:extLst>
              <a:ext uri="{FF2B5EF4-FFF2-40B4-BE49-F238E27FC236}">
                <a16:creationId xmlns:a16="http://schemas.microsoft.com/office/drawing/2014/main" id="{9DE58C74-428C-2F48-AEBC-C7545E00BC3B}"/>
              </a:ext>
            </a:extLst>
          </p:cNvPr>
          <p:cNvSpPr/>
          <p:nvPr/>
        </p:nvSpPr>
        <p:spPr>
          <a:xfrm>
            <a:off x="8369685" y="8318603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id="{B919D543-02DC-6F4B-B8E1-A9EA8861C37C}"/>
              </a:ext>
            </a:extLst>
          </p:cNvPr>
          <p:cNvSpPr/>
          <p:nvPr/>
        </p:nvSpPr>
        <p:spPr>
          <a:xfrm>
            <a:off x="8561709" y="8702651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0" name="merge">
            <a:extLst>
              <a:ext uri="{FF2B5EF4-FFF2-40B4-BE49-F238E27FC236}">
                <a16:creationId xmlns:a16="http://schemas.microsoft.com/office/drawing/2014/main" id="{A05DF711-3FDB-2D42-99F2-6A4CF30A6025}"/>
              </a:ext>
            </a:extLst>
          </p:cNvPr>
          <p:cNvSpPr txBox="1"/>
          <p:nvPr/>
        </p:nvSpPr>
        <p:spPr>
          <a:xfrm>
            <a:off x="8561709" y="8796752"/>
            <a:ext cx="57157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</p:spTree>
    <p:extLst>
      <p:ext uri="{BB962C8B-B14F-4D97-AF65-F5344CB8AC3E}">
        <p14:creationId xmlns:p14="http://schemas.microsoft.com/office/powerpoint/2010/main" val="396821810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9013-FF11-FB43-AEE1-343D513D5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Push and Pull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69386-EFF5-8B49-9D7C-777876D2A2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407090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Use cases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Project pushes their code to ECR, and accepts changes to the community branch from other developers, back to their project (GitHub model)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In this case, the original project can: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Push their code to ECR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Create the community branch from any existing branch (master, develop (recommended), dev etc.)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Periodically push changes to ECR, and then merge changes into community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Accept changes from community as Peer Reviewed Pull Requests, back into their development branch</a:t>
            </a:r>
          </a:p>
        </p:txBody>
      </p:sp>
      <p:sp>
        <p:nvSpPr>
          <p:cNvPr id="4" name="master">
            <a:extLst>
              <a:ext uri="{FF2B5EF4-FFF2-40B4-BE49-F238E27FC236}">
                <a16:creationId xmlns:a16="http://schemas.microsoft.com/office/drawing/2014/main" id="{2A32DECA-2A66-F04F-902E-413EA8271883}"/>
              </a:ext>
            </a:extLst>
          </p:cNvPr>
          <p:cNvSpPr txBox="1"/>
          <p:nvPr/>
        </p:nvSpPr>
        <p:spPr>
          <a:xfrm>
            <a:off x="592551" y="6882504"/>
            <a:ext cx="1004469" cy="436397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dirty="0"/>
              <a:t>master</a:t>
            </a:r>
          </a:p>
        </p:txBody>
      </p:sp>
      <p:sp>
        <p:nvSpPr>
          <p:cNvPr id="5" name="develop">
            <a:extLst>
              <a:ext uri="{FF2B5EF4-FFF2-40B4-BE49-F238E27FC236}">
                <a16:creationId xmlns:a16="http://schemas.microsoft.com/office/drawing/2014/main" id="{4B45A1A2-3267-074E-A1E6-B6C225631C0B}"/>
              </a:ext>
            </a:extLst>
          </p:cNvPr>
          <p:cNvSpPr txBox="1"/>
          <p:nvPr/>
        </p:nvSpPr>
        <p:spPr>
          <a:xfrm>
            <a:off x="1911485" y="6882504"/>
            <a:ext cx="1144449" cy="43639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develop</a:t>
            </a: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F50DAA2E-B16E-7B46-B7FF-6BE18E10F6FB}"/>
              </a:ext>
            </a:extLst>
          </p:cNvPr>
          <p:cNvSpPr/>
          <p:nvPr/>
        </p:nvSpPr>
        <p:spPr>
          <a:xfrm>
            <a:off x="1040990" y="8154802"/>
            <a:ext cx="825198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A8710BE0-945D-864F-B662-DFDD6A63D9CA}"/>
              </a:ext>
            </a:extLst>
          </p:cNvPr>
          <p:cNvSpPr/>
          <p:nvPr/>
        </p:nvSpPr>
        <p:spPr>
          <a:xfrm>
            <a:off x="1911485" y="8650102"/>
            <a:ext cx="82519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" name="Circle">
            <a:extLst>
              <a:ext uri="{FF2B5EF4-FFF2-40B4-BE49-F238E27FC236}">
                <a16:creationId xmlns:a16="http://schemas.microsoft.com/office/drawing/2014/main" id="{3EE425E7-0135-9C43-83EC-933C09C9F54D}"/>
              </a:ext>
            </a:extLst>
          </p:cNvPr>
          <p:cNvSpPr/>
          <p:nvPr/>
        </p:nvSpPr>
        <p:spPr>
          <a:xfrm>
            <a:off x="1814913" y="8458078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" name="Circle">
            <a:extLst>
              <a:ext uri="{FF2B5EF4-FFF2-40B4-BE49-F238E27FC236}">
                <a16:creationId xmlns:a16="http://schemas.microsoft.com/office/drawing/2014/main" id="{FDD270A4-CF4D-BC49-86CF-AEC0991857E7}"/>
              </a:ext>
            </a:extLst>
          </p:cNvPr>
          <p:cNvSpPr/>
          <p:nvPr/>
        </p:nvSpPr>
        <p:spPr>
          <a:xfrm>
            <a:off x="851110" y="7975478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F96220E5-7965-A44E-AF43-9CB4CBCD9411}"/>
              </a:ext>
            </a:extLst>
          </p:cNvPr>
          <p:cNvSpPr/>
          <p:nvPr/>
        </p:nvSpPr>
        <p:spPr>
          <a:xfrm>
            <a:off x="3911810" y="7964302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" name="Circle">
            <a:extLst>
              <a:ext uri="{FF2B5EF4-FFF2-40B4-BE49-F238E27FC236}">
                <a16:creationId xmlns:a16="http://schemas.microsoft.com/office/drawing/2014/main" id="{4BEFCFA8-826D-0C46-ACC1-561608324CB3}"/>
              </a:ext>
            </a:extLst>
          </p:cNvPr>
          <p:cNvSpPr/>
          <p:nvPr/>
        </p:nvSpPr>
        <p:spPr>
          <a:xfrm>
            <a:off x="8293310" y="7975478"/>
            <a:ext cx="379760" cy="38404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59ED275C-1F95-BC48-AC34-B49EF1CE91D1}"/>
              </a:ext>
            </a:extLst>
          </p:cNvPr>
          <p:cNvSpPr/>
          <p:nvPr/>
        </p:nvSpPr>
        <p:spPr>
          <a:xfrm>
            <a:off x="2678513" y="8458078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" name="Circle">
            <a:extLst>
              <a:ext uri="{FF2B5EF4-FFF2-40B4-BE49-F238E27FC236}">
                <a16:creationId xmlns:a16="http://schemas.microsoft.com/office/drawing/2014/main" id="{D18760D4-806E-AC45-9453-15011691E9D0}"/>
              </a:ext>
            </a:extLst>
          </p:cNvPr>
          <p:cNvSpPr/>
          <p:nvPr/>
        </p:nvSpPr>
        <p:spPr>
          <a:xfrm>
            <a:off x="4431113" y="8458078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" name="Circle">
            <a:extLst>
              <a:ext uri="{FF2B5EF4-FFF2-40B4-BE49-F238E27FC236}">
                <a16:creationId xmlns:a16="http://schemas.microsoft.com/office/drawing/2014/main" id="{3E4923A0-445D-1945-B596-57F89EC5A8DB}"/>
              </a:ext>
            </a:extLst>
          </p:cNvPr>
          <p:cNvSpPr/>
          <p:nvPr/>
        </p:nvSpPr>
        <p:spPr>
          <a:xfrm>
            <a:off x="6920313" y="8458078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" name="Circle">
            <a:extLst>
              <a:ext uri="{FF2B5EF4-FFF2-40B4-BE49-F238E27FC236}">
                <a16:creationId xmlns:a16="http://schemas.microsoft.com/office/drawing/2014/main" id="{1562A19B-B195-0643-A4C6-CDF31061DE91}"/>
              </a:ext>
            </a:extLst>
          </p:cNvPr>
          <p:cNvSpPr/>
          <p:nvPr/>
        </p:nvSpPr>
        <p:spPr>
          <a:xfrm>
            <a:off x="9409513" y="8470778"/>
            <a:ext cx="384049" cy="3840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16" name="Connection Line">
            <a:extLst>
              <a:ext uri="{FF2B5EF4-FFF2-40B4-BE49-F238E27FC236}">
                <a16:creationId xmlns:a16="http://schemas.microsoft.com/office/drawing/2014/main" id="{3D84B295-2D3F-404F-913A-99CA68DD1296}"/>
              </a:ext>
            </a:extLst>
          </p:cNvPr>
          <p:cNvCxnSpPr>
            <a:cxnSpLocks/>
            <a:stCxn id="9" idx="5"/>
            <a:endCxn id="8" idx="2"/>
          </p:cNvCxnSpPr>
          <p:nvPr/>
        </p:nvCxnSpPr>
        <p:spPr>
          <a:xfrm>
            <a:off x="1175255" y="8303284"/>
            <a:ext cx="639658" cy="346819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17" name="Connection Line">
            <a:extLst>
              <a:ext uri="{FF2B5EF4-FFF2-40B4-BE49-F238E27FC236}">
                <a16:creationId xmlns:a16="http://schemas.microsoft.com/office/drawing/2014/main" id="{B9048911-D7E6-534C-8519-148C22B9E7EB}"/>
              </a:ext>
            </a:extLst>
          </p:cNvPr>
          <p:cNvSpPr/>
          <p:nvPr/>
        </p:nvSpPr>
        <p:spPr>
          <a:xfrm>
            <a:off x="3062524" y="8174977"/>
            <a:ext cx="423250" cy="471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3596" y="20087"/>
                  <a:pt x="20796" y="12887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8" name="Connection Line">
            <a:extLst>
              <a:ext uri="{FF2B5EF4-FFF2-40B4-BE49-F238E27FC236}">
                <a16:creationId xmlns:a16="http://schemas.microsoft.com/office/drawing/2014/main" id="{2EA49BFA-A8DD-D94C-8D28-AF78E8D1609C}"/>
              </a:ext>
            </a:extLst>
          </p:cNvPr>
          <p:cNvSpPr/>
          <p:nvPr/>
        </p:nvSpPr>
        <p:spPr>
          <a:xfrm>
            <a:off x="7304302" y="8158903"/>
            <a:ext cx="727129" cy="495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19" name="v0.1">
            <a:extLst>
              <a:ext uri="{FF2B5EF4-FFF2-40B4-BE49-F238E27FC236}">
                <a16:creationId xmlns:a16="http://schemas.microsoft.com/office/drawing/2014/main" id="{07C4CF04-13D6-A642-9D5C-700655F191DB}"/>
              </a:ext>
            </a:extLst>
          </p:cNvPr>
          <p:cNvSpPr txBox="1"/>
          <p:nvPr/>
        </p:nvSpPr>
        <p:spPr>
          <a:xfrm>
            <a:off x="791225" y="7590801"/>
            <a:ext cx="480121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v0.1</a:t>
            </a:r>
          </a:p>
        </p:txBody>
      </p:sp>
      <p:sp>
        <p:nvSpPr>
          <p:cNvPr id="20" name="v0.2">
            <a:extLst>
              <a:ext uri="{FF2B5EF4-FFF2-40B4-BE49-F238E27FC236}">
                <a16:creationId xmlns:a16="http://schemas.microsoft.com/office/drawing/2014/main" id="{83A3856B-60F1-BF47-9723-58D6C28B9DF0}"/>
              </a:ext>
            </a:extLst>
          </p:cNvPr>
          <p:cNvSpPr txBox="1"/>
          <p:nvPr/>
        </p:nvSpPr>
        <p:spPr>
          <a:xfrm>
            <a:off x="3861630" y="7590801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v0.2</a:t>
            </a:r>
          </a:p>
        </p:txBody>
      </p:sp>
      <p:sp>
        <p:nvSpPr>
          <p:cNvPr id="21" name="v1.0">
            <a:extLst>
              <a:ext uri="{FF2B5EF4-FFF2-40B4-BE49-F238E27FC236}">
                <a16:creationId xmlns:a16="http://schemas.microsoft.com/office/drawing/2014/main" id="{24881F62-DD5D-0444-B0F8-291C1878DA6B}"/>
              </a:ext>
            </a:extLst>
          </p:cNvPr>
          <p:cNvSpPr txBox="1"/>
          <p:nvPr/>
        </p:nvSpPr>
        <p:spPr>
          <a:xfrm>
            <a:off x="8243130" y="7590801"/>
            <a:ext cx="480120" cy="279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v1.0</a:t>
            </a:r>
          </a:p>
        </p:txBody>
      </p:sp>
      <p:sp>
        <p:nvSpPr>
          <p:cNvPr id="22" name="ECR repo">
            <a:extLst>
              <a:ext uri="{FF2B5EF4-FFF2-40B4-BE49-F238E27FC236}">
                <a16:creationId xmlns:a16="http://schemas.microsoft.com/office/drawing/2014/main" id="{3889BABC-6273-224C-984D-7DC18FD80769}"/>
              </a:ext>
            </a:extLst>
          </p:cNvPr>
          <p:cNvSpPr txBox="1"/>
          <p:nvPr/>
        </p:nvSpPr>
        <p:spPr>
          <a:xfrm rot="16200000">
            <a:off x="-212248" y="7913502"/>
            <a:ext cx="1210311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t>ECR repo</a:t>
            </a:r>
          </a:p>
        </p:txBody>
      </p:sp>
      <p:sp>
        <p:nvSpPr>
          <p:cNvPr id="23" name="community">
            <a:extLst>
              <a:ext uri="{FF2B5EF4-FFF2-40B4-BE49-F238E27FC236}">
                <a16:creationId xmlns:a16="http://schemas.microsoft.com/office/drawing/2014/main" id="{B7D7C196-D634-4F47-B567-A65A1EC77ADB}"/>
              </a:ext>
            </a:extLst>
          </p:cNvPr>
          <p:cNvSpPr txBox="1"/>
          <p:nvPr/>
        </p:nvSpPr>
        <p:spPr>
          <a:xfrm>
            <a:off x="3477495" y="6866430"/>
            <a:ext cx="1547623" cy="436397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community</a:t>
            </a: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4133D017-EB62-874E-A4D3-8CAAD57D8AD3}"/>
              </a:ext>
            </a:extLst>
          </p:cNvPr>
          <p:cNvSpPr/>
          <p:nvPr/>
        </p:nvSpPr>
        <p:spPr>
          <a:xfrm>
            <a:off x="1911485" y="9307575"/>
            <a:ext cx="82519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" name="Circle">
            <a:extLst>
              <a:ext uri="{FF2B5EF4-FFF2-40B4-BE49-F238E27FC236}">
                <a16:creationId xmlns:a16="http://schemas.microsoft.com/office/drawing/2014/main" id="{E3E9DAA1-ED0F-6846-B04B-1135E89E1E5F}"/>
              </a:ext>
            </a:extLst>
          </p:cNvPr>
          <p:cNvSpPr/>
          <p:nvPr/>
        </p:nvSpPr>
        <p:spPr>
          <a:xfrm>
            <a:off x="1814913" y="9115551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" name="Circle">
            <a:extLst>
              <a:ext uri="{FF2B5EF4-FFF2-40B4-BE49-F238E27FC236}">
                <a16:creationId xmlns:a16="http://schemas.microsoft.com/office/drawing/2014/main" id="{3D09549A-2C35-7E49-8122-455761D2B399}"/>
              </a:ext>
            </a:extLst>
          </p:cNvPr>
          <p:cNvSpPr/>
          <p:nvPr/>
        </p:nvSpPr>
        <p:spPr>
          <a:xfrm>
            <a:off x="3477495" y="9115551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" name="Circle">
            <a:extLst>
              <a:ext uri="{FF2B5EF4-FFF2-40B4-BE49-F238E27FC236}">
                <a16:creationId xmlns:a16="http://schemas.microsoft.com/office/drawing/2014/main" id="{A2C54F18-B769-B943-8F86-057295D978A6}"/>
              </a:ext>
            </a:extLst>
          </p:cNvPr>
          <p:cNvSpPr/>
          <p:nvPr/>
        </p:nvSpPr>
        <p:spPr>
          <a:xfrm>
            <a:off x="5612213" y="9102851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" name="Circle">
            <a:extLst>
              <a:ext uri="{FF2B5EF4-FFF2-40B4-BE49-F238E27FC236}">
                <a16:creationId xmlns:a16="http://schemas.microsoft.com/office/drawing/2014/main" id="{DD24066E-C8A6-1C46-8E21-3CB3CB277589}"/>
              </a:ext>
            </a:extLst>
          </p:cNvPr>
          <p:cNvSpPr/>
          <p:nvPr/>
        </p:nvSpPr>
        <p:spPr>
          <a:xfrm>
            <a:off x="7746931" y="9102851"/>
            <a:ext cx="384049" cy="384049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cxnSp>
        <p:nvCxnSpPr>
          <p:cNvPr id="29" name="Connection Line">
            <a:extLst>
              <a:ext uri="{FF2B5EF4-FFF2-40B4-BE49-F238E27FC236}">
                <a16:creationId xmlns:a16="http://schemas.microsoft.com/office/drawing/2014/main" id="{99CEDA5C-7B60-F948-8F13-C54984CE67AB}"/>
              </a:ext>
            </a:extLst>
          </p:cNvPr>
          <p:cNvCxnSpPr>
            <a:cxnSpLocks/>
            <a:stCxn id="8" idx="4"/>
            <a:endCxn id="25" idx="0"/>
          </p:cNvCxnSpPr>
          <p:nvPr/>
        </p:nvCxnSpPr>
        <p:spPr>
          <a:xfrm>
            <a:off x="2006938" y="8842127"/>
            <a:ext cx="0" cy="273424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30" name="Line">
            <a:extLst>
              <a:ext uri="{FF2B5EF4-FFF2-40B4-BE49-F238E27FC236}">
                <a16:creationId xmlns:a16="http://schemas.microsoft.com/office/drawing/2014/main" id="{6FD230AC-2FEA-8F41-99E0-49957EB80320}"/>
              </a:ext>
            </a:extLst>
          </p:cNvPr>
          <p:cNvSpPr/>
          <p:nvPr/>
        </p:nvSpPr>
        <p:spPr>
          <a:xfrm>
            <a:off x="2878736" y="8832427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09B3ADEB-D1B0-B242-921F-B79CFB767129}"/>
              </a:ext>
            </a:extLst>
          </p:cNvPr>
          <p:cNvSpPr/>
          <p:nvPr/>
        </p:nvSpPr>
        <p:spPr>
          <a:xfrm>
            <a:off x="4623137" y="8860587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Line">
            <a:extLst>
              <a:ext uri="{FF2B5EF4-FFF2-40B4-BE49-F238E27FC236}">
                <a16:creationId xmlns:a16="http://schemas.microsoft.com/office/drawing/2014/main" id="{5403C08A-2EC1-5D4A-86F9-E9E4117F47A5}"/>
              </a:ext>
            </a:extLst>
          </p:cNvPr>
          <p:cNvSpPr/>
          <p:nvPr/>
        </p:nvSpPr>
        <p:spPr>
          <a:xfrm>
            <a:off x="7112337" y="8842126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id="{69F2BF38-2F25-914F-A550-E2E23D260E74}"/>
              </a:ext>
            </a:extLst>
          </p:cNvPr>
          <p:cNvSpPr/>
          <p:nvPr/>
        </p:nvSpPr>
        <p:spPr>
          <a:xfrm>
            <a:off x="9601536" y="8823046"/>
            <a:ext cx="1" cy="48453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" name="merge">
            <a:extLst>
              <a:ext uri="{FF2B5EF4-FFF2-40B4-BE49-F238E27FC236}">
                <a16:creationId xmlns:a16="http://schemas.microsoft.com/office/drawing/2014/main" id="{A5EBF4FA-E107-B048-8E8C-80D0A3F7079E}"/>
              </a:ext>
            </a:extLst>
          </p:cNvPr>
          <p:cNvSpPr txBox="1"/>
          <p:nvPr/>
        </p:nvSpPr>
        <p:spPr>
          <a:xfrm>
            <a:off x="2870537" y="8925611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35" name="merge">
            <a:extLst>
              <a:ext uri="{FF2B5EF4-FFF2-40B4-BE49-F238E27FC236}">
                <a16:creationId xmlns:a16="http://schemas.microsoft.com/office/drawing/2014/main" id="{F517D6E6-1C2F-FB4B-A331-26146E05AB4B}"/>
              </a:ext>
            </a:extLst>
          </p:cNvPr>
          <p:cNvSpPr txBox="1"/>
          <p:nvPr/>
        </p:nvSpPr>
        <p:spPr>
          <a:xfrm>
            <a:off x="4739330" y="8925611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merge</a:t>
            </a:r>
          </a:p>
        </p:txBody>
      </p:sp>
      <p:sp>
        <p:nvSpPr>
          <p:cNvPr id="36" name="merge">
            <a:extLst>
              <a:ext uri="{FF2B5EF4-FFF2-40B4-BE49-F238E27FC236}">
                <a16:creationId xmlns:a16="http://schemas.microsoft.com/office/drawing/2014/main" id="{3342D156-3144-D145-8D11-50685337769D}"/>
              </a:ext>
            </a:extLst>
          </p:cNvPr>
          <p:cNvSpPr txBox="1"/>
          <p:nvPr/>
        </p:nvSpPr>
        <p:spPr>
          <a:xfrm>
            <a:off x="7112337" y="8936227"/>
            <a:ext cx="57157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37" name="merge">
            <a:extLst>
              <a:ext uri="{FF2B5EF4-FFF2-40B4-BE49-F238E27FC236}">
                <a16:creationId xmlns:a16="http://schemas.microsoft.com/office/drawing/2014/main" id="{FB40A25A-43DC-3C4F-A6DC-E4E29E8ECA31}"/>
              </a:ext>
            </a:extLst>
          </p:cNvPr>
          <p:cNvSpPr txBox="1"/>
          <p:nvPr/>
        </p:nvSpPr>
        <p:spPr>
          <a:xfrm>
            <a:off x="9662496" y="8925611"/>
            <a:ext cx="57157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merge</a:t>
            </a:r>
          </a:p>
        </p:txBody>
      </p:sp>
      <p:sp>
        <p:nvSpPr>
          <p:cNvPr id="38" name="Connection Line">
            <a:extLst>
              <a:ext uri="{FF2B5EF4-FFF2-40B4-BE49-F238E27FC236}">
                <a16:creationId xmlns:a16="http://schemas.microsoft.com/office/drawing/2014/main" id="{8B6C2991-249A-944F-ADE2-22532F64E9F8}"/>
              </a:ext>
            </a:extLst>
          </p:cNvPr>
          <p:cNvSpPr/>
          <p:nvPr/>
        </p:nvSpPr>
        <p:spPr>
          <a:xfrm>
            <a:off x="6030937" y="8645309"/>
            <a:ext cx="658052" cy="677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39" name="merge">
            <a:extLst>
              <a:ext uri="{FF2B5EF4-FFF2-40B4-BE49-F238E27FC236}">
                <a16:creationId xmlns:a16="http://schemas.microsoft.com/office/drawing/2014/main" id="{9C85F205-825C-AE49-A983-019DE5F73FA2}"/>
              </a:ext>
            </a:extLst>
          </p:cNvPr>
          <p:cNvSpPr txBox="1"/>
          <p:nvPr/>
        </p:nvSpPr>
        <p:spPr>
          <a:xfrm>
            <a:off x="6581739" y="9014502"/>
            <a:ext cx="288541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PR</a:t>
            </a:r>
            <a:endParaRPr dirty="0"/>
          </a:p>
        </p:txBody>
      </p:sp>
      <p:sp>
        <p:nvSpPr>
          <p:cNvPr id="40" name="Connection Line">
            <a:extLst>
              <a:ext uri="{FF2B5EF4-FFF2-40B4-BE49-F238E27FC236}">
                <a16:creationId xmlns:a16="http://schemas.microsoft.com/office/drawing/2014/main" id="{1BBD91D1-EC01-E94B-8D51-6EDD2805C57B}"/>
              </a:ext>
            </a:extLst>
          </p:cNvPr>
          <p:cNvSpPr/>
          <p:nvPr/>
        </p:nvSpPr>
        <p:spPr>
          <a:xfrm>
            <a:off x="8129852" y="8650102"/>
            <a:ext cx="658052" cy="677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1942" y="21063"/>
                  <a:pt x="19142" y="13863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1" name="merge">
            <a:extLst>
              <a:ext uri="{FF2B5EF4-FFF2-40B4-BE49-F238E27FC236}">
                <a16:creationId xmlns:a16="http://schemas.microsoft.com/office/drawing/2014/main" id="{A0CD8D96-5C13-7F44-875E-7D420B5E9000}"/>
              </a:ext>
            </a:extLst>
          </p:cNvPr>
          <p:cNvSpPr txBox="1"/>
          <p:nvPr/>
        </p:nvSpPr>
        <p:spPr>
          <a:xfrm>
            <a:off x="8680654" y="9019295"/>
            <a:ext cx="288541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PR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461512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924</Words>
  <Application>Microsoft Macintosh PowerPoint</Application>
  <PresentationFormat>Custom</PresentationFormat>
  <Paragraphs>149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Courier</vt:lpstr>
      <vt:lpstr>Helvetica Light</vt:lpstr>
      <vt:lpstr>Helvetica Neue</vt:lpstr>
      <vt:lpstr>Helvetica Neue Light</vt:lpstr>
      <vt:lpstr>Helvetica Neue Medium</vt:lpstr>
      <vt:lpstr>White</vt:lpstr>
      <vt:lpstr>ECR Sync Strategy</vt:lpstr>
      <vt:lpstr>GitFlow</vt:lpstr>
      <vt:lpstr>Simple GitFlow</vt:lpstr>
      <vt:lpstr>Taking it one step further</vt:lpstr>
      <vt:lpstr>Tie into ECR</vt:lpstr>
      <vt:lpstr>Keeping things in Sync</vt:lpstr>
      <vt:lpstr>Push and Forget</vt:lpstr>
      <vt:lpstr>Push and Sync</vt:lpstr>
      <vt:lpstr>Push and Pull</vt:lpstr>
      <vt:lpstr>Fork or Clone</vt:lpstr>
      <vt:lpstr>Things to keep in mind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 for ECR</dc:title>
  <cp:lastModifiedBy>Microsoft Office User</cp:lastModifiedBy>
  <cp:revision>10</cp:revision>
  <dcterms:modified xsi:type="dcterms:W3CDTF">2019-09-05T15:39:26Z</dcterms:modified>
</cp:coreProperties>
</file>